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av" ContentType="audio/x-wav"/>
  <Default Extension="tiff" ContentType="image/tiff"/>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tags/tag14.xml" ContentType="application/vnd.openxmlformats-officedocument.presentationml.tags+xml"/>
  <Override PartName="/ppt/notesSlides/notesSlide16.xml" ContentType="application/vnd.openxmlformats-officedocument.presentationml.notesSlide+xml"/>
  <Override PartName="/ppt/tags/tag15.xml" ContentType="application/vnd.openxmlformats-officedocument.presentationml.tags+xml"/>
  <Override PartName="/ppt/notesSlides/notesSlide17.xml" ContentType="application/vnd.openxmlformats-officedocument.presentationml.notesSlide+xml"/>
  <Override PartName="/ppt/tags/tag16.xml" ContentType="application/vnd.openxmlformats-officedocument.presentationml.tags+xml"/>
  <Override PartName="/ppt/notesSlides/notesSlide18.xml" ContentType="application/vnd.openxmlformats-officedocument.presentationml.notesSlide+xml"/>
  <Override PartName="/ppt/tags/tag17.xml" ContentType="application/vnd.openxmlformats-officedocument.presentationml.tags+xml"/>
  <Override PartName="/ppt/notesSlides/notesSlide19.xml" ContentType="application/vnd.openxmlformats-officedocument.presentationml.notesSlide+xml"/>
  <Override PartName="/ppt/tags/tag18.xml" ContentType="application/vnd.openxmlformats-officedocument.presentationml.tags+xml"/>
  <Override PartName="/ppt/notesSlides/notesSlide20.xml" ContentType="application/vnd.openxmlformats-officedocument.presentationml.notesSlide+xml"/>
  <Override PartName="/ppt/tags/tag19.xml" ContentType="application/vnd.openxmlformats-officedocument.presentationml.tags+xml"/>
  <Override PartName="/ppt/notesSlides/notesSlide21.xml" ContentType="application/vnd.openxmlformats-officedocument.presentationml.notesSlide+xml"/>
  <Override PartName="/ppt/tags/tag20.xml" ContentType="application/vnd.openxmlformats-officedocument.presentationml.tags+xml"/>
  <Override PartName="/ppt/notesSlides/notesSlide22.xml" ContentType="application/vnd.openxmlformats-officedocument.presentationml.notesSlide+xml"/>
  <Override PartName="/ppt/tags/tag21.xml" ContentType="application/vnd.openxmlformats-officedocument.presentationml.tags+xml"/>
  <Override PartName="/ppt/notesSlides/notesSlide23.xml" ContentType="application/vnd.openxmlformats-officedocument.presentationml.notesSlide+xml"/>
  <Override PartName="/ppt/tags/tag22.xml" ContentType="application/vnd.openxmlformats-officedocument.presentationml.tags+xml"/>
  <Override PartName="/ppt/notesSlides/notesSlide24.xml" ContentType="application/vnd.openxmlformats-officedocument.presentationml.notesSlide+xml"/>
  <Override PartName="/ppt/tags/tag23.xml" ContentType="application/vnd.openxmlformats-officedocument.presentationml.tags+xml"/>
  <Override PartName="/ppt/notesSlides/notesSlide25.xml" ContentType="application/vnd.openxmlformats-officedocument.presentationml.notesSlide+xml"/>
  <Override PartName="/ppt/tags/tag24.xml" ContentType="application/vnd.openxmlformats-officedocument.presentationml.tags+xml"/>
  <Override PartName="/ppt/notesSlides/notesSlide26.xml" ContentType="application/vnd.openxmlformats-officedocument.presentationml.notesSlide+xml"/>
  <Override PartName="/ppt/tags/tag25.xml" ContentType="application/vnd.openxmlformats-officedocument.presentationml.tags+xml"/>
  <Override PartName="/ppt/notesSlides/notesSlide27.xml" ContentType="application/vnd.openxmlformats-officedocument.presentationml.notesSlide+xml"/>
  <Override PartName="/ppt/tags/tag26.xml" ContentType="application/vnd.openxmlformats-officedocument.presentationml.tags+xml"/>
  <Override PartName="/ppt/notesSlides/notesSlide28.xml" ContentType="application/vnd.openxmlformats-officedocument.presentationml.notesSlide+xml"/>
  <Override PartName="/ppt/tags/tag27.xml" ContentType="application/vnd.openxmlformats-officedocument.presentationml.tags+xml"/>
  <Override PartName="/ppt/notesSlides/notesSlide29.xml" ContentType="application/vnd.openxmlformats-officedocument.presentationml.notesSlide+xml"/>
  <Override PartName="/ppt/tags/tag28.xml" ContentType="application/vnd.openxmlformats-officedocument.presentationml.tags+xml"/>
  <Override PartName="/ppt/notesSlides/notesSlide30.xml" ContentType="application/vnd.openxmlformats-officedocument.presentationml.notesSlide+xml"/>
  <Override PartName="/ppt/tags/tag29.xml" ContentType="application/vnd.openxmlformats-officedocument.presentationml.tags+xml"/>
  <Override PartName="/ppt/notesSlides/notesSlide31.xml" ContentType="application/vnd.openxmlformats-officedocument.presentationml.notesSlide+xml"/>
  <Override PartName="/ppt/tags/tag30.xml" ContentType="application/vnd.openxmlformats-officedocument.presentationml.tags+xml"/>
  <Override PartName="/ppt/notesSlides/notesSlide32.xml" ContentType="application/vnd.openxmlformats-officedocument.presentationml.notesSlide+xml"/>
  <Override PartName="/ppt/tags/tag31.xml" ContentType="application/vnd.openxmlformats-officedocument.presentationml.tags+xml"/>
  <Override PartName="/ppt/notesSlides/notesSlide33.xml" ContentType="application/vnd.openxmlformats-officedocument.presentationml.notesSlide+xml"/>
  <Override PartName="/ppt/tags/tag32.xml" ContentType="application/vnd.openxmlformats-officedocument.presentationml.tags+xml"/>
  <Override PartName="/ppt/notesSlides/notesSlide34.xml" ContentType="application/vnd.openxmlformats-officedocument.presentationml.notesSlide+xml"/>
  <Override PartName="/ppt/tags/tag33.xml" ContentType="application/vnd.openxmlformats-officedocument.presentationml.tags+xml"/>
  <Override PartName="/ppt/notesSlides/notesSlide35.xml" ContentType="application/vnd.openxmlformats-officedocument.presentationml.notesSlide+xml"/>
  <Override PartName="/ppt/tags/tag34.xml" ContentType="application/vnd.openxmlformats-officedocument.presentationml.tags+xml"/>
  <Override PartName="/ppt/notesSlides/notesSlide36.xml" ContentType="application/vnd.openxmlformats-officedocument.presentationml.notesSlide+xml"/>
  <Override PartName="/ppt/tags/tag35.xml" ContentType="application/vnd.openxmlformats-officedocument.presentationml.tags+xml"/>
  <Override PartName="/ppt/notesSlides/notesSlide37.xml" ContentType="application/vnd.openxmlformats-officedocument.presentationml.notesSlide+xml"/>
  <Override PartName="/ppt/tags/tag36.xml" ContentType="application/vnd.openxmlformats-officedocument.presentationml.tags+xml"/>
  <Override PartName="/ppt/notesSlides/notesSlide38.xml" ContentType="application/vnd.openxmlformats-officedocument.presentationml.notesSlide+xml"/>
  <Override PartName="/ppt/tags/tag37.xml" ContentType="application/vnd.openxmlformats-officedocument.presentationml.tags+xml"/>
  <Override PartName="/ppt/notesSlides/notesSlide39.xml" ContentType="application/vnd.openxmlformats-officedocument.presentationml.notesSlide+xml"/>
  <Override PartName="/ppt/tags/tag38.xml" ContentType="application/vnd.openxmlformats-officedocument.presentationml.tags+xml"/>
  <Override PartName="/ppt/notesSlides/notesSlide40.xml" ContentType="application/vnd.openxmlformats-officedocument.presentationml.notesSlide+xml"/>
  <Override PartName="/ppt/tags/tag39.xml" ContentType="application/vnd.openxmlformats-officedocument.presentationml.tags+xml"/>
  <Override PartName="/ppt/notesSlides/notesSlide41.xml" ContentType="application/vnd.openxmlformats-officedocument.presentationml.notesSlide+xml"/>
  <Override PartName="/ppt/tags/tag40.xml" ContentType="application/vnd.openxmlformats-officedocument.presentationml.tags+xml"/>
  <Override PartName="/ppt/notesSlides/notesSlide42.xml" ContentType="application/vnd.openxmlformats-officedocument.presentationml.notesSlide+xml"/>
  <Override PartName="/ppt/tags/tag41.xml" ContentType="application/vnd.openxmlformats-officedocument.presentationml.tags+xml"/>
  <Override PartName="/ppt/notesSlides/notesSlide43.xml" ContentType="application/vnd.openxmlformats-officedocument.presentationml.notesSlide+xml"/>
  <Override PartName="/ppt/tags/tag42.xml" ContentType="application/vnd.openxmlformats-officedocument.presentationml.tags+xml"/>
  <Override PartName="/ppt/notesSlides/notesSlide44.xml" ContentType="application/vnd.openxmlformats-officedocument.presentationml.notesSlide+xml"/>
  <Override PartName="/ppt/tags/tag43.xml" ContentType="application/vnd.openxmlformats-officedocument.presentationml.tags+xml"/>
  <Override PartName="/ppt/notesSlides/notesSlide45.xml" ContentType="application/vnd.openxmlformats-officedocument.presentationml.notesSlide+xml"/>
  <Override PartName="/ppt/tags/tag44.xml" ContentType="application/vnd.openxmlformats-officedocument.presentationml.tags+xml"/>
  <Override PartName="/ppt/notesSlides/notesSlide46.xml" ContentType="application/vnd.openxmlformats-officedocument.presentationml.notesSlide+xml"/>
  <Override PartName="/ppt/tags/tag45.xml" ContentType="application/vnd.openxmlformats-officedocument.presentationml.tags+xml"/>
  <Override PartName="/ppt/notesSlides/notesSlide47.xml" ContentType="application/vnd.openxmlformats-officedocument.presentationml.notesSlide+xml"/>
  <Override PartName="/ppt/tags/tag46.xml" ContentType="application/vnd.openxmlformats-officedocument.presentationml.tags+xml"/>
  <Override PartName="/ppt/notesSlides/notesSlide48.xml" ContentType="application/vnd.openxmlformats-officedocument.presentationml.notesSlide+xml"/>
  <Override PartName="/ppt/tags/tag47.xml" ContentType="application/vnd.openxmlformats-officedocument.presentationml.tags+xml"/>
  <Override PartName="/ppt/notesSlides/notesSlide49.xml" ContentType="application/vnd.openxmlformats-officedocument.presentationml.notesSlide+xml"/>
  <Override PartName="/ppt/tags/tag48.xml" ContentType="application/vnd.openxmlformats-officedocument.presentationml.tags+xml"/>
  <Override PartName="/ppt/notesSlides/notesSlide50.xml" ContentType="application/vnd.openxmlformats-officedocument.presentationml.notesSlide+xml"/>
  <Override PartName="/ppt/tags/tag49.xml" ContentType="application/vnd.openxmlformats-officedocument.presentationml.tags+xml"/>
  <Override PartName="/ppt/notesSlides/notesSlide51.xml" ContentType="application/vnd.openxmlformats-officedocument.presentationml.notesSlide+xml"/>
  <Override PartName="/ppt/tags/tag50.xml" ContentType="application/vnd.openxmlformats-officedocument.presentationml.tags+xml"/>
  <Override PartName="/ppt/notesSlides/notesSlide52.xml" ContentType="application/vnd.openxmlformats-officedocument.presentationml.notesSlide+xml"/>
  <Override PartName="/ppt/tags/tag51.xml" ContentType="application/vnd.openxmlformats-officedocument.presentationml.tags+xml"/>
  <Override PartName="/ppt/notesSlides/notesSlide53.xml" ContentType="application/vnd.openxmlformats-officedocument.presentationml.notesSlide+xml"/>
  <Override PartName="/ppt/tags/tag52.xml" ContentType="application/vnd.openxmlformats-officedocument.presentationml.tags+xml"/>
  <Override PartName="/ppt/notesSlides/notesSlide54.xml" ContentType="application/vnd.openxmlformats-officedocument.presentationml.notesSlide+xml"/>
  <Override PartName="/ppt/tags/tag53.xml" ContentType="application/vnd.openxmlformats-officedocument.presentationml.tags+xml"/>
  <Override PartName="/ppt/notesSlides/notesSlide55.xml" ContentType="application/vnd.openxmlformats-officedocument.presentationml.notesSlide+xml"/>
  <Override PartName="/ppt/tags/tag54.xml" ContentType="application/vnd.openxmlformats-officedocument.presentationml.tags+xml"/>
  <Override PartName="/ppt/notesSlides/notesSlide56.xml" ContentType="application/vnd.openxmlformats-officedocument.presentationml.notesSlide+xml"/>
  <Override PartName="/ppt/tags/tag55.xml" ContentType="application/vnd.openxmlformats-officedocument.presentationml.tags+xml"/>
  <Override PartName="/ppt/notesSlides/notesSlide57.xml" ContentType="application/vnd.openxmlformats-officedocument.presentationml.notesSlide+xml"/>
  <Override PartName="/ppt/tags/tag56.xml" ContentType="application/vnd.openxmlformats-officedocument.presentationml.tags+xml"/>
  <Override PartName="/ppt/notesSlides/notesSlide58.xml" ContentType="application/vnd.openxmlformats-officedocument.presentationml.notesSlide+xml"/>
  <Override PartName="/ppt/tags/tag57.xml" ContentType="application/vnd.openxmlformats-officedocument.presentationml.tags+xml"/>
  <Override PartName="/ppt/notesSlides/notesSlide59.xml" ContentType="application/vnd.openxmlformats-officedocument.presentationml.notesSlide+xml"/>
  <Override PartName="/ppt/tags/tag58.xml" ContentType="application/vnd.openxmlformats-officedocument.presentationml.tags+xml"/>
  <Override PartName="/ppt/notesSlides/notesSlide60.xml" ContentType="application/vnd.openxmlformats-officedocument.presentationml.notesSlide+xml"/>
  <Override PartName="/ppt/tags/tag59.xml" ContentType="application/vnd.openxmlformats-officedocument.presentationml.tags+xml"/>
  <Override PartName="/ppt/notesSlides/notesSlide61.xml" ContentType="application/vnd.openxmlformats-officedocument.presentationml.notesSlide+xml"/>
  <Override PartName="/ppt/tags/tag60.xml" ContentType="application/vnd.openxmlformats-officedocument.presentationml.tags+xml"/>
  <Override PartName="/ppt/notesSlides/notesSlide62.xml" ContentType="application/vnd.openxmlformats-officedocument.presentationml.notesSlide+xml"/>
  <Override PartName="/ppt/tags/tag61.xml" ContentType="application/vnd.openxmlformats-officedocument.presentationml.tags+xml"/>
  <Override PartName="/ppt/notesSlides/notesSlide63.xml" ContentType="application/vnd.openxmlformats-officedocument.presentationml.notesSlide+xml"/>
  <Override PartName="/ppt/tags/tag62.xml" ContentType="application/vnd.openxmlformats-officedocument.presentationml.tags+xml"/>
  <Override PartName="/ppt/notesSlides/notesSlide64.xml" ContentType="application/vnd.openxmlformats-officedocument.presentationml.notesSlide+xml"/>
  <Override PartName="/ppt/tags/tag63.xml" ContentType="application/vnd.openxmlformats-officedocument.presentationml.tags+xml"/>
  <Override PartName="/ppt/notesSlides/notesSlide65.xml" ContentType="application/vnd.openxmlformats-officedocument.presentationml.notesSlide+xml"/>
  <Override PartName="/ppt/tags/tag64.xml" ContentType="application/vnd.openxmlformats-officedocument.presentationml.tags+xml"/>
  <Override PartName="/ppt/notesSlides/notesSlide66.xml" ContentType="application/vnd.openxmlformats-officedocument.presentationml.notesSlide+xml"/>
  <Override PartName="/ppt/tags/tag65.xml" ContentType="application/vnd.openxmlformats-officedocument.presentationml.tags+xml"/>
  <Override PartName="/ppt/notesSlides/notesSlide67.xml" ContentType="application/vnd.openxmlformats-officedocument.presentationml.notesSlide+xml"/>
  <Override PartName="/ppt/tags/tag66.xml" ContentType="application/vnd.openxmlformats-officedocument.presentationml.tags+xml"/>
  <Override PartName="/ppt/notesSlides/notesSlide68.xml" ContentType="application/vnd.openxmlformats-officedocument.presentationml.notesSlide+xml"/>
  <Override PartName="/ppt/tags/tag67.xml" ContentType="application/vnd.openxmlformats-officedocument.presentationml.tags+xml"/>
  <Override PartName="/ppt/notesSlides/notesSlide69.xml" ContentType="application/vnd.openxmlformats-officedocument.presentationml.notesSlide+xml"/>
  <Override PartName="/ppt/tags/tag68.xml" ContentType="application/vnd.openxmlformats-officedocument.presentationml.tags+xml"/>
  <Override PartName="/ppt/notesSlides/notesSlide70.xml" ContentType="application/vnd.openxmlformats-officedocument.presentationml.notesSlide+xml"/>
  <Override PartName="/ppt/tags/tag69.xml" ContentType="application/vnd.openxmlformats-officedocument.presentationml.tags+xml"/>
  <Override PartName="/ppt/notesSlides/notesSlide71.xml" ContentType="application/vnd.openxmlformats-officedocument.presentationml.notesSlide+xml"/>
  <Override PartName="/ppt/tags/tag70.xml" ContentType="application/vnd.openxmlformats-officedocument.presentationml.tags+xml"/>
  <Override PartName="/ppt/notesSlides/notesSlide72.xml" ContentType="application/vnd.openxmlformats-officedocument.presentationml.notesSlide+xml"/>
  <Override PartName="/ppt/tags/tag71.xml" ContentType="application/vnd.openxmlformats-officedocument.presentationml.tags+xml"/>
  <Override PartName="/ppt/notesSlides/notesSlide73.xml" ContentType="application/vnd.openxmlformats-officedocument.presentationml.notesSlide+xml"/>
  <Override PartName="/ppt/tags/tag7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66" r:id="rId2"/>
    <p:sldMasterId id="2147483667" r:id="rId3"/>
    <p:sldMasterId id="2147483668" r:id="rId4"/>
    <p:sldMasterId id="2147483669" r:id="rId5"/>
  </p:sldMasterIdLst>
  <p:notesMasterIdLst>
    <p:notesMasterId r:id="rId79"/>
  </p:notesMasterIdLst>
  <p:handoutMasterIdLst>
    <p:handoutMasterId r:id="rId80"/>
  </p:handoutMasterIdLst>
  <p:sldIdLst>
    <p:sldId id="256" r:id="rId6"/>
    <p:sldId id="257" r:id="rId7"/>
    <p:sldId id="321" r:id="rId8"/>
    <p:sldId id="258" r:id="rId9"/>
    <p:sldId id="259" r:id="rId10"/>
    <p:sldId id="260" r:id="rId11"/>
    <p:sldId id="261" r:id="rId12"/>
    <p:sldId id="262" r:id="rId13"/>
    <p:sldId id="263" r:id="rId14"/>
    <p:sldId id="264" r:id="rId15"/>
    <p:sldId id="265" r:id="rId16"/>
    <p:sldId id="323" r:id="rId17"/>
    <p:sldId id="266" r:id="rId18"/>
    <p:sldId id="267" r:id="rId19"/>
    <p:sldId id="327" r:id="rId20"/>
    <p:sldId id="326" r:id="rId21"/>
    <p:sldId id="269" r:id="rId22"/>
    <p:sldId id="270" r:id="rId23"/>
    <p:sldId id="329" r:id="rId24"/>
    <p:sldId id="271" r:id="rId25"/>
    <p:sldId id="272" r:id="rId26"/>
    <p:sldId id="273" r:id="rId27"/>
    <p:sldId id="328" r:id="rId28"/>
    <p:sldId id="274" r:id="rId29"/>
    <p:sldId id="330" r:id="rId30"/>
    <p:sldId id="275" r:id="rId31"/>
    <p:sldId id="331"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 id="309" r:id="rId66"/>
    <p:sldId id="310" r:id="rId67"/>
    <p:sldId id="311" r:id="rId68"/>
    <p:sldId id="312" r:id="rId69"/>
    <p:sldId id="313" r:id="rId70"/>
    <p:sldId id="314" r:id="rId71"/>
    <p:sldId id="315" r:id="rId72"/>
    <p:sldId id="316" r:id="rId73"/>
    <p:sldId id="317" r:id="rId74"/>
    <p:sldId id="318" r:id="rId75"/>
    <p:sldId id="319" r:id="rId76"/>
    <p:sldId id="322" r:id="rId77"/>
    <p:sldId id="320" r:id="rId78"/>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06B"/>
    <a:srgbClr val="262626"/>
    <a:srgbClr val="FFCC00"/>
    <a:srgbClr val="F8F8F8"/>
    <a:srgbClr val="EEECE1"/>
    <a:srgbClr val="C0504D"/>
    <a:srgbClr val="D11034"/>
    <a:srgbClr val="5F6A72"/>
    <a:srgbClr val="782C2C"/>
    <a:srgbClr val="9939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23" autoAdjust="0"/>
    <p:restoredTop sz="84254" autoAdjust="0"/>
  </p:normalViewPr>
  <p:slideViewPr>
    <p:cSldViewPr>
      <p:cViewPr varScale="1">
        <p:scale>
          <a:sx n="78" d="100"/>
          <a:sy n="78" d="100"/>
        </p:scale>
        <p:origin x="1856" y="4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tableStyles" Target="tableStyle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7/20/2017</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7/20/2017</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1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15.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17.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21.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ags" Target="../tags/tag23.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24.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25.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ags" Target="../tags/tag26.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ags" Target="../tags/tag27.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28.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ags" Target="../tags/tag29.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30.xml"/></Relationships>
</file>

<file path=ppt/notesSlides/_rels/notesSlide32.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31.xml"/></Relationships>
</file>

<file path=ppt/notesSlides/_rels/notesSlide33.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ags" Target="../tags/tag32.xml"/></Relationships>
</file>

<file path=ppt/notesSlides/_rels/notesSlide34.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ags" Target="../tags/tag33.xml"/></Relationships>
</file>

<file path=ppt/notesSlides/_rels/notesSlide35.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ags" Target="../tags/tag34.xml"/></Relationships>
</file>

<file path=ppt/notesSlides/_rels/notesSlide36.xml.rels><?xml version="1.0" encoding="UTF-8" standalone="yes"?>
<Relationships xmlns="http://schemas.openxmlformats.org/package/2006/relationships"><Relationship Id="rId3" Type="http://schemas.openxmlformats.org/officeDocument/2006/relationships/slide" Target="../slides/slide36.xml"/><Relationship Id="rId2" Type="http://schemas.openxmlformats.org/officeDocument/2006/relationships/notesMaster" Target="../notesMasters/notesMaster1.xml"/><Relationship Id="rId1" Type="http://schemas.openxmlformats.org/officeDocument/2006/relationships/tags" Target="../tags/tag35.xml"/></Relationships>
</file>

<file path=ppt/notesSlides/_rels/notesSlide37.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ags" Target="../tags/tag36.xml"/></Relationships>
</file>

<file path=ppt/notesSlides/_rels/notesSlide38.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notesMaster" Target="../notesMasters/notesMaster1.xml"/><Relationship Id="rId1" Type="http://schemas.openxmlformats.org/officeDocument/2006/relationships/tags" Target="../tags/tag37.xml"/></Relationships>
</file>

<file path=ppt/notesSlides/_rels/notesSlide39.xml.rels><?xml version="1.0" encoding="UTF-8" standalone="yes"?>
<Relationships xmlns="http://schemas.openxmlformats.org/package/2006/relationships"><Relationship Id="rId3" Type="http://schemas.openxmlformats.org/officeDocument/2006/relationships/slide" Target="../slides/slide39.xml"/><Relationship Id="rId2" Type="http://schemas.openxmlformats.org/officeDocument/2006/relationships/notesMaster" Target="../notesMasters/notesMaster1.xml"/><Relationship Id="rId1" Type="http://schemas.openxmlformats.org/officeDocument/2006/relationships/tags" Target="../tags/tag38.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40.xml.rels><?xml version="1.0" encoding="UTF-8" standalone="yes"?>
<Relationships xmlns="http://schemas.openxmlformats.org/package/2006/relationships"><Relationship Id="rId3" Type="http://schemas.openxmlformats.org/officeDocument/2006/relationships/slide" Target="../slides/slide40.xml"/><Relationship Id="rId2" Type="http://schemas.openxmlformats.org/officeDocument/2006/relationships/notesMaster" Target="../notesMasters/notesMaster1.xml"/><Relationship Id="rId1" Type="http://schemas.openxmlformats.org/officeDocument/2006/relationships/tags" Target="../tags/tag39.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41.xml"/><Relationship Id="rId2" Type="http://schemas.openxmlformats.org/officeDocument/2006/relationships/notesMaster" Target="../notesMasters/notesMaster1.xml"/><Relationship Id="rId1" Type="http://schemas.openxmlformats.org/officeDocument/2006/relationships/tags" Target="../tags/tag40.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42.xml"/><Relationship Id="rId2" Type="http://schemas.openxmlformats.org/officeDocument/2006/relationships/notesMaster" Target="../notesMasters/notesMaster1.xml"/><Relationship Id="rId1" Type="http://schemas.openxmlformats.org/officeDocument/2006/relationships/tags" Target="../tags/tag41.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43.xml"/><Relationship Id="rId2" Type="http://schemas.openxmlformats.org/officeDocument/2006/relationships/notesMaster" Target="../notesMasters/notesMaster1.xml"/><Relationship Id="rId1" Type="http://schemas.openxmlformats.org/officeDocument/2006/relationships/tags" Target="../tags/tag42.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44.xml"/><Relationship Id="rId2" Type="http://schemas.openxmlformats.org/officeDocument/2006/relationships/notesMaster" Target="../notesMasters/notesMaster1.xml"/><Relationship Id="rId1" Type="http://schemas.openxmlformats.org/officeDocument/2006/relationships/tags" Target="../tags/tag43.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45.xml"/><Relationship Id="rId2" Type="http://schemas.openxmlformats.org/officeDocument/2006/relationships/notesMaster" Target="../notesMasters/notesMaster1.xml"/><Relationship Id="rId1" Type="http://schemas.openxmlformats.org/officeDocument/2006/relationships/tags" Target="../tags/tag44.xml"/></Relationships>
</file>

<file path=ppt/notesSlides/_rels/notesSlide46.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notesMaster" Target="../notesMasters/notesMaster1.xml"/><Relationship Id="rId1" Type="http://schemas.openxmlformats.org/officeDocument/2006/relationships/tags" Target="../tags/tag45.xml"/></Relationships>
</file>

<file path=ppt/notesSlides/_rels/notesSlide47.xml.rels><?xml version="1.0" encoding="UTF-8" standalone="yes"?>
<Relationships xmlns="http://schemas.openxmlformats.org/package/2006/relationships"><Relationship Id="rId3" Type="http://schemas.openxmlformats.org/officeDocument/2006/relationships/slide" Target="../slides/slide47.xml"/><Relationship Id="rId2" Type="http://schemas.openxmlformats.org/officeDocument/2006/relationships/notesMaster" Target="../notesMasters/notesMaster1.xml"/><Relationship Id="rId1" Type="http://schemas.openxmlformats.org/officeDocument/2006/relationships/tags" Target="../tags/tag46.xml"/></Relationships>
</file>

<file path=ppt/notesSlides/_rels/notesSlide48.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notesMaster" Target="../notesMasters/notesMaster1.xml"/><Relationship Id="rId1" Type="http://schemas.openxmlformats.org/officeDocument/2006/relationships/tags" Target="../tags/tag47.xml"/></Relationships>
</file>

<file path=ppt/notesSlides/_rels/notesSlide49.xml.rels><?xml version="1.0" encoding="UTF-8" standalone="yes"?>
<Relationships xmlns="http://schemas.openxmlformats.org/package/2006/relationships"><Relationship Id="rId3" Type="http://schemas.openxmlformats.org/officeDocument/2006/relationships/slide" Target="../slides/slide49.xml"/><Relationship Id="rId2" Type="http://schemas.openxmlformats.org/officeDocument/2006/relationships/notesMaster" Target="../notesMasters/notesMaster1.xml"/><Relationship Id="rId1" Type="http://schemas.openxmlformats.org/officeDocument/2006/relationships/tags" Target="../tags/tag48.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50.xml.rels><?xml version="1.0" encoding="UTF-8" standalone="yes"?>
<Relationships xmlns="http://schemas.openxmlformats.org/package/2006/relationships"><Relationship Id="rId3" Type="http://schemas.openxmlformats.org/officeDocument/2006/relationships/slide" Target="../slides/slide50.xml"/><Relationship Id="rId2" Type="http://schemas.openxmlformats.org/officeDocument/2006/relationships/notesMaster" Target="../notesMasters/notesMaster1.xml"/><Relationship Id="rId1" Type="http://schemas.openxmlformats.org/officeDocument/2006/relationships/tags" Target="../tags/tag49.xml"/></Relationships>
</file>

<file path=ppt/notesSlides/_rels/notesSlide51.xml.rels><?xml version="1.0" encoding="UTF-8" standalone="yes"?>
<Relationships xmlns="http://schemas.openxmlformats.org/package/2006/relationships"><Relationship Id="rId3" Type="http://schemas.openxmlformats.org/officeDocument/2006/relationships/slide" Target="../slides/slide51.xml"/><Relationship Id="rId2" Type="http://schemas.openxmlformats.org/officeDocument/2006/relationships/notesMaster" Target="../notesMasters/notesMaster1.xml"/><Relationship Id="rId1" Type="http://schemas.openxmlformats.org/officeDocument/2006/relationships/tags" Target="../tags/tag50.xml"/></Relationships>
</file>

<file path=ppt/notesSlides/_rels/notesSlide52.xml.rels><?xml version="1.0" encoding="UTF-8" standalone="yes"?>
<Relationships xmlns="http://schemas.openxmlformats.org/package/2006/relationships"><Relationship Id="rId3" Type="http://schemas.openxmlformats.org/officeDocument/2006/relationships/slide" Target="../slides/slide52.xml"/><Relationship Id="rId2" Type="http://schemas.openxmlformats.org/officeDocument/2006/relationships/notesMaster" Target="../notesMasters/notesMaster1.xml"/><Relationship Id="rId1" Type="http://schemas.openxmlformats.org/officeDocument/2006/relationships/tags" Target="../tags/tag51.xml"/></Relationships>
</file>

<file path=ppt/notesSlides/_rels/notesSlide53.xml.rels><?xml version="1.0" encoding="UTF-8" standalone="yes"?>
<Relationships xmlns="http://schemas.openxmlformats.org/package/2006/relationships"><Relationship Id="rId3" Type="http://schemas.openxmlformats.org/officeDocument/2006/relationships/slide" Target="../slides/slide53.xml"/><Relationship Id="rId2" Type="http://schemas.openxmlformats.org/officeDocument/2006/relationships/notesMaster" Target="../notesMasters/notesMaster1.xml"/><Relationship Id="rId1" Type="http://schemas.openxmlformats.org/officeDocument/2006/relationships/tags" Target="../tags/tag52.xml"/></Relationships>
</file>

<file path=ppt/notesSlides/_rels/notesSlide54.xml.rels><?xml version="1.0" encoding="UTF-8" standalone="yes"?>
<Relationships xmlns="http://schemas.openxmlformats.org/package/2006/relationships"><Relationship Id="rId3" Type="http://schemas.openxmlformats.org/officeDocument/2006/relationships/slide" Target="../slides/slide54.xml"/><Relationship Id="rId2" Type="http://schemas.openxmlformats.org/officeDocument/2006/relationships/notesMaster" Target="../notesMasters/notesMaster1.xml"/><Relationship Id="rId1" Type="http://schemas.openxmlformats.org/officeDocument/2006/relationships/tags" Target="../tags/tag53.xml"/></Relationships>
</file>

<file path=ppt/notesSlides/_rels/notesSlide55.xml.rels><?xml version="1.0" encoding="UTF-8" standalone="yes"?>
<Relationships xmlns="http://schemas.openxmlformats.org/package/2006/relationships"><Relationship Id="rId3" Type="http://schemas.openxmlformats.org/officeDocument/2006/relationships/slide" Target="../slides/slide55.xml"/><Relationship Id="rId2" Type="http://schemas.openxmlformats.org/officeDocument/2006/relationships/notesMaster" Target="../notesMasters/notesMaster1.xml"/><Relationship Id="rId1" Type="http://schemas.openxmlformats.org/officeDocument/2006/relationships/tags" Target="../tags/tag54.xml"/></Relationships>
</file>

<file path=ppt/notesSlides/_rels/notesSlide56.xml.rels><?xml version="1.0" encoding="UTF-8" standalone="yes"?>
<Relationships xmlns="http://schemas.openxmlformats.org/package/2006/relationships"><Relationship Id="rId3" Type="http://schemas.openxmlformats.org/officeDocument/2006/relationships/slide" Target="../slides/slide56.xml"/><Relationship Id="rId2" Type="http://schemas.openxmlformats.org/officeDocument/2006/relationships/notesMaster" Target="../notesMasters/notesMaster1.xml"/><Relationship Id="rId1" Type="http://schemas.openxmlformats.org/officeDocument/2006/relationships/tags" Target="../tags/tag55.xml"/></Relationships>
</file>

<file path=ppt/notesSlides/_rels/notesSlide57.xml.rels><?xml version="1.0" encoding="UTF-8" standalone="yes"?>
<Relationships xmlns="http://schemas.openxmlformats.org/package/2006/relationships"><Relationship Id="rId3" Type="http://schemas.openxmlformats.org/officeDocument/2006/relationships/slide" Target="../slides/slide57.xml"/><Relationship Id="rId2" Type="http://schemas.openxmlformats.org/officeDocument/2006/relationships/notesMaster" Target="../notesMasters/notesMaster1.xml"/><Relationship Id="rId1" Type="http://schemas.openxmlformats.org/officeDocument/2006/relationships/tags" Target="../tags/tag56.xml"/></Relationships>
</file>

<file path=ppt/notesSlides/_rels/notesSlide58.xml.rels><?xml version="1.0" encoding="UTF-8" standalone="yes"?>
<Relationships xmlns="http://schemas.openxmlformats.org/package/2006/relationships"><Relationship Id="rId3" Type="http://schemas.openxmlformats.org/officeDocument/2006/relationships/slide" Target="../slides/slide58.xml"/><Relationship Id="rId2" Type="http://schemas.openxmlformats.org/officeDocument/2006/relationships/notesMaster" Target="../notesMasters/notesMaster1.xml"/><Relationship Id="rId1" Type="http://schemas.openxmlformats.org/officeDocument/2006/relationships/tags" Target="../tags/tag57.xml"/></Relationships>
</file>

<file path=ppt/notesSlides/_rels/notesSlide59.xml.rels><?xml version="1.0" encoding="UTF-8" standalone="yes"?>
<Relationships xmlns="http://schemas.openxmlformats.org/package/2006/relationships"><Relationship Id="rId3" Type="http://schemas.openxmlformats.org/officeDocument/2006/relationships/slide" Target="../slides/slide59.xml"/><Relationship Id="rId2" Type="http://schemas.openxmlformats.org/officeDocument/2006/relationships/notesMaster" Target="../notesMasters/notesMaster1.xml"/><Relationship Id="rId1" Type="http://schemas.openxmlformats.org/officeDocument/2006/relationships/tags" Target="../tags/tag58.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60.xml.rels><?xml version="1.0" encoding="UTF-8" standalone="yes"?>
<Relationships xmlns="http://schemas.openxmlformats.org/package/2006/relationships"><Relationship Id="rId3" Type="http://schemas.openxmlformats.org/officeDocument/2006/relationships/slide" Target="../slides/slide60.xml"/><Relationship Id="rId2" Type="http://schemas.openxmlformats.org/officeDocument/2006/relationships/notesMaster" Target="../notesMasters/notesMaster1.xml"/><Relationship Id="rId1" Type="http://schemas.openxmlformats.org/officeDocument/2006/relationships/tags" Target="../tags/tag59.xml"/></Relationships>
</file>

<file path=ppt/notesSlides/_rels/notesSlide61.xml.rels><?xml version="1.0" encoding="UTF-8" standalone="yes"?>
<Relationships xmlns="http://schemas.openxmlformats.org/package/2006/relationships"><Relationship Id="rId3" Type="http://schemas.openxmlformats.org/officeDocument/2006/relationships/slide" Target="../slides/slide61.xml"/><Relationship Id="rId2" Type="http://schemas.openxmlformats.org/officeDocument/2006/relationships/notesMaster" Target="../notesMasters/notesMaster1.xml"/><Relationship Id="rId1" Type="http://schemas.openxmlformats.org/officeDocument/2006/relationships/tags" Target="../tags/tag60.xml"/></Relationships>
</file>

<file path=ppt/notesSlides/_rels/notesSlide62.xml.rels><?xml version="1.0" encoding="UTF-8" standalone="yes"?>
<Relationships xmlns="http://schemas.openxmlformats.org/package/2006/relationships"><Relationship Id="rId3" Type="http://schemas.openxmlformats.org/officeDocument/2006/relationships/slide" Target="../slides/slide62.xml"/><Relationship Id="rId2" Type="http://schemas.openxmlformats.org/officeDocument/2006/relationships/notesMaster" Target="../notesMasters/notesMaster1.xml"/><Relationship Id="rId1" Type="http://schemas.openxmlformats.org/officeDocument/2006/relationships/tags" Target="../tags/tag61.xml"/></Relationships>
</file>

<file path=ppt/notesSlides/_rels/notesSlide63.xml.rels><?xml version="1.0" encoding="UTF-8" standalone="yes"?>
<Relationships xmlns="http://schemas.openxmlformats.org/package/2006/relationships"><Relationship Id="rId3" Type="http://schemas.openxmlformats.org/officeDocument/2006/relationships/slide" Target="../slides/slide63.xml"/><Relationship Id="rId2" Type="http://schemas.openxmlformats.org/officeDocument/2006/relationships/notesMaster" Target="../notesMasters/notesMaster1.xml"/><Relationship Id="rId1" Type="http://schemas.openxmlformats.org/officeDocument/2006/relationships/tags" Target="../tags/tag62.xml"/></Relationships>
</file>

<file path=ppt/notesSlides/_rels/notesSlide64.xml.rels><?xml version="1.0" encoding="UTF-8" standalone="yes"?>
<Relationships xmlns="http://schemas.openxmlformats.org/package/2006/relationships"><Relationship Id="rId3" Type="http://schemas.openxmlformats.org/officeDocument/2006/relationships/slide" Target="../slides/slide64.xml"/><Relationship Id="rId2" Type="http://schemas.openxmlformats.org/officeDocument/2006/relationships/notesMaster" Target="../notesMasters/notesMaster1.xml"/><Relationship Id="rId1" Type="http://schemas.openxmlformats.org/officeDocument/2006/relationships/tags" Target="../tags/tag63.xml"/></Relationships>
</file>

<file path=ppt/notesSlides/_rels/notesSlide65.xml.rels><?xml version="1.0" encoding="UTF-8" standalone="yes"?>
<Relationships xmlns="http://schemas.openxmlformats.org/package/2006/relationships"><Relationship Id="rId3" Type="http://schemas.openxmlformats.org/officeDocument/2006/relationships/slide" Target="../slides/slide65.xml"/><Relationship Id="rId2" Type="http://schemas.openxmlformats.org/officeDocument/2006/relationships/notesMaster" Target="../notesMasters/notesMaster1.xml"/><Relationship Id="rId1" Type="http://schemas.openxmlformats.org/officeDocument/2006/relationships/tags" Target="../tags/tag64.xml"/></Relationships>
</file>

<file path=ppt/notesSlides/_rels/notesSlide66.xml.rels><?xml version="1.0" encoding="UTF-8" standalone="yes"?>
<Relationships xmlns="http://schemas.openxmlformats.org/package/2006/relationships"><Relationship Id="rId3" Type="http://schemas.openxmlformats.org/officeDocument/2006/relationships/slide" Target="../slides/slide66.xml"/><Relationship Id="rId2" Type="http://schemas.openxmlformats.org/officeDocument/2006/relationships/notesMaster" Target="../notesMasters/notesMaster1.xml"/><Relationship Id="rId1" Type="http://schemas.openxmlformats.org/officeDocument/2006/relationships/tags" Target="../tags/tag65.xml"/></Relationships>
</file>

<file path=ppt/notesSlides/_rels/notesSlide67.xml.rels><?xml version="1.0" encoding="UTF-8" standalone="yes"?>
<Relationships xmlns="http://schemas.openxmlformats.org/package/2006/relationships"><Relationship Id="rId3" Type="http://schemas.openxmlformats.org/officeDocument/2006/relationships/slide" Target="../slides/slide67.xml"/><Relationship Id="rId2" Type="http://schemas.openxmlformats.org/officeDocument/2006/relationships/notesMaster" Target="../notesMasters/notesMaster1.xml"/><Relationship Id="rId1" Type="http://schemas.openxmlformats.org/officeDocument/2006/relationships/tags" Target="../tags/tag66.xml"/></Relationships>
</file>

<file path=ppt/notesSlides/_rels/notesSlide68.xml.rels><?xml version="1.0" encoding="UTF-8" standalone="yes"?>
<Relationships xmlns="http://schemas.openxmlformats.org/package/2006/relationships"><Relationship Id="rId3" Type="http://schemas.openxmlformats.org/officeDocument/2006/relationships/slide" Target="../slides/slide68.xml"/><Relationship Id="rId2" Type="http://schemas.openxmlformats.org/officeDocument/2006/relationships/notesMaster" Target="../notesMasters/notesMaster1.xml"/><Relationship Id="rId1" Type="http://schemas.openxmlformats.org/officeDocument/2006/relationships/tags" Target="../tags/tag67.xml"/></Relationships>
</file>

<file path=ppt/notesSlides/_rels/notesSlide69.xml.rels><?xml version="1.0" encoding="UTF-8" standalone="yes"?>
<Relationships xmlns="http://schemas.openxmlformats.org/package/2006/relationships"><Relationship Id="rId3" Type="http://schemas.openxmlformats.org/officeDocument/2006/relationships/slide" Target="../slides/slide69.xml"/><Relationship Id="rId2" Type="http://schemas.openxmlformats.org/officeDocument/2006/relationships/notesMaster" Target="../notesMasters/notesMaster1.xml"/><Relationship Id="rId1" Type="http://schemas.openxmlformats.org/officeDocument/2006/relationships/tags" Target="../tags/tag68.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70.xml.rels><?xml version="1.0" encoding="UTF-8" standalone="yes"?>
<Relationships xmlns="http://schemas.openxmlformats.org/package/2006/relationships"><Relationship Id="rId3" Type="http://schemas.openxmlformats.org/officeDocument/2006/relationships/slide" Target="../slides/slide70.xml"/><Relationship Id="rId2" Type="http://schemas.openxmlformats.org/officeDocument/2006/relationships/notesMaster" Target="../notesMasters/notesMaster1.xml"/><Relationship Id="rId1" Type="http://schemas.openxmlformats.org/officeDocument/2006/relationships/tags" Target="../tags/tag69.xml"/></Relationships>
</file>

<file path=ppt/notesSlides/_rels/notesSlide71.xml.rels><?xml version="1.0" encoding="UTF-8" standalone="yes"?>
<Relationships xmlns="http://schemas.openxmlformats.org/package/2006/relationships"><Relationship Id="rId3" Type="http://schemas.openxmlformats.org/officeDocument/2006/relationships/slide" Target="../slides/slide71.xml"/><Relationship Id="rId2" Type="http://schemas.openxmlformats.org/officeDocument/2006/relationships/notesMaster" Target="../notesMasters/notesMaster1.xml"/><Relationship Id="rId1" Type="http://schemas.openxmlformats.org/officeDocument/2006/relationships/tags" Target="../tags/tag70.xml"/></Relationships>
</file>

<file path=ppt/notesSlides/_rels/notesSlide72.xml.rels><?xml version="1.0" encoding="UTF-8" standalone="yes"?>
<Relationships xmlns="http://schemas.openxmlformats.org/package/2006/relationships"><Relationship Id="rId3" Type="http://schemas.openxmlformats.org/officeDocument/2006/relationships/slide" Target="../slides/slide72.xml"/><Relationship Id="rId2" Type="http://schemas.openxmlformats.org/officeDocument/2006/relationships/notesMaster" Target="../notesMasters/notesMaster1.xml"/><Relationship Id="rId1" Type="http://schemas.openxmlformats.org/officeDocument/2006/relationships/tags" Target="../tags/tag71.xml"/></Relationships>
</file>

<file path=ppt/notesSlides/_rels/notesSlide73.xml.rels><?xml version="1.0" encoding="UTF-8" standalone="yes"?>
<Relationships xmlns="http://schemas.openxmlformats.org/package/2006/relationships"><Relationship Id="rId3" Type="http://schemas.openxmlformats.org/officeDocument/2006/relationships/slide" Target="../slides/slide73.xml"/><Relationship Id="rId2" Type="http://schemas.openxmlformats.org/officeDocument/2006/relationships/notesMaster" Target="../notesMasters/notesMaster1.xml"/><Relationship Id="rId1" Type="http://schemas.openxmlformats.org/officeDocument/2006/relationships/tags" Target="../tags/tag72.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1</a:t>
            </a:fld>
            <a:endParaRPr lang="en-US"/>
          </a:p>
        </p:txBody>
      </p:sp>
    </p:spTree>
    <p:extLst>
      <p:ext uri="{BB962C8B-B14F-4D97-AF65-F5344CB8AC3E}">
        <p14:creationId xmlns:p14="http://schemas.microsoft.com/office/powerpoint/2010/main" val="2086064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10</a:t>
            </a:fld>
            <a:endParaRPr lang="en-US"/>
          </a:p>
        </p:txBody>
      </p:sp>
    </p:spTree>
    <p:extLst>
      <p:ext uri="{BB962C8B-B14F-4D97-AF65-F5344CB8AC3E}">
        <p14:creationId xmlns:p14="http://schemas.microsoft.com/office/powerpoint/2010/main" val="3430489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11</a:t>
            </a:fld>
            <a:endParaRPr lang="en-US"/>
          </a:p>
        </p:txBody>
      </p:sp>
    </p:spTree>
    <p:extLst>
      <p:ext uri="{BB962C8B-B14F-4D97-AF65-F5344CB8AC3E}">
        <p14:creationId xmlns:p14="http://schemas.microsoft.com/office/powerpoint/2010/main" val="262924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 is a dimension as vast as space and as timeless as infinity. It is the middle ground between light and shadow, between science and superstition, and it lies between the pit of man's fears and the summit of his knowledge. This is the dimension of imagination. It is an area which we call </a:t>
            </a:r>
            <a:r>
              <a:rPr lang="en-US" sz="1200" b="0" i="0" kern="1200" dirty="0" err="1">
                <a:solidFill>
                  <a:schemeClr val="tx1"/>
                </a:solidFill>
                <a:effectLst/>
                <a:latin typeface="+mn-lt"/>
                <a:ea typeface="+mn-ea"/>
                <a:cs typeface="+mn-cs"/>
              </a:rPr>
              <a:t>the</a:t>
            </a:r>
            <a:r>
              <a:rPr lang="en-US" sz="1200" b="1" i="0" kern="1200" dirty="0" err="1">
                <a:solidFill>
                  <a:schemeClr val="tx1"/>
                </a:solidFill>
                <a:effectLst/>
                <a:latin typeface="+mn-lt"/>
                <a:ea typeface="+mn-ea"/>
                <a:cs typeface="+mn-cs"/>
              </a:rPr>
              <a:t>Twilight</a:t>
            </a:r>
            <a:r>
              <a:rPr lang="en-US" sz="1200" b="1" i="0" kern="1200" dirty="0">
                <a:solidFill>
                  <a:schemeClr val="tx1"/>
                </a:solidFill>
                <a:effectLst/>
                <a:latin typeface="+mn-lt"/>
                <a:ea typeface="+mn-ea"/>
                <a:cs typeface="+mn-cs"/>
              </a:rPr>
              <a:t> Zone</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12</a:t>
            </a:fld>
            <a:endParaRPr lang="en-US"/>
          </a:p>
        </p:txBody>
      </p:sp>
    </p:spTree>
    <p:extLst>
      <p:ext uri="{BB962C8B-B14F-4D97-AF65-F5344CB8AC3E}">
        <p14:creationId xmlns:p14="http://schemas.microsoft.com/office/powerpoint/2010/main" val="1587626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13</a:t>
            </a:fld>
            <a:endParaRPr lang="en-US"/>
          </a:p>
        </p:txBody>
      </p:sp>
    </p:spTree>
    <p:extLst>
      <p:ext uri="{BB962C8B-B14F-4D97-AF65-F5344CB8AC3E}">
        <p14:creationId xmlns:p14="http://schemas.microsoft.com/office/powerpoint/2010/main" val="40903139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14</a:t>
            </a:fld>
            <a:endParaRPr lang="en-US"/>
          </a:p>
        </p:txBody>
      </p:sp>
    </p:spTree>
    <p:extLst>
      <p:ext uri="{BB962C8B-B14F-4D97-AF65-F5344CB8AC3E}">
        <p14:creationId xmlns:p14="http://schemas.microsoft.com/office/powerpoint/2010/main" val="1423650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15</a:t>
            </a:fld>
            <a:endParaRPr lang="en-US"/>
          </a:p>
        </p:txBody>
      </p:sp>
    </p:spTree>
    <p:extLst>
      <p:ext uri="{BB962C8B-B14F-4D97-AF65-F5344CB8AC3E}">
        <p14:creationId xmlns:p14="http://schemas.microsoft.com/office/powerpoint/2010/main" val="3328991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16</a:t>
            </a:fld>
            <a:endParaRPr lang="en-US"/>
          </a:p>
        </p:txBody>
      </p:sp>
    </p:spTree>
    <p:extLst>
      <p:ext uri="{BB962C8B-B14F-4D97-AF65-F5344CB8AC3E}">
        <p14:creationId xmlns:p14="http://schemas.microsoft.com/office/powerpoint/2010/main" val="37196461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17</a:t>
            </a:fld>
            <a:endParaRPr lang="en-US"/>
          </a:p>
        </p:txBody>
      </p:sp>
    </p:spTree>
    <p:extLst>
      <p:ext uri="{BB962C8B-B14F-4D97-AF65-F5344CB8AC3E}">
        <p14:creationId xmlns:p14="http://schemas.microsoft.com/office/powerpoint/2010/main" val="17731495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18</a:t>
            </a:fld>
            <a:endParaRPr lang="en-US"/>
          </a:p>
        </p:txBody>
      </p:sp>
    </p:spTree>
    <p:extLst>
      <p:ext uri="{BB962C8B-B14F-4D97-AF65-F5344CB8AC3E}">
        <p14:creationId xmlns:p14="http://schemas.microsoft.com/office/powerpoint/2010/main" val="950373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19</a:t>
            </a:fld>
            <a:endParaRPr lang="en-US"/>
          </a:p>
        </p:txBody>
      </p:sp>
    </p:spTree>
    <p:extLst>
      <p:ext uri="{BB962C8B-B14F-4D97-AF65-F5344CB8AC3E}">
        <p14:creationId xmlns:p14="http://schemas.microsoft.com/office/powerpoint/2010/main" val="343220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a:t>
            </a:fld>
            <a:endParaRPr lang="en-US"/>
          </a:p>
        </p:txBody>
      </p:sp>
    </p:spTree>
    <p:extLst>
      <p:ext uri="{BB962C8B-B14F-4D97-AF65-F5344CB8AC3E}">
        <p14:creationId xmlns:p14="http://schemas.microsoft.com/office/powerpoint/2010/main" val="1562194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20</a:t>
            </a:fld>
            <a:endParaRPr lang="en-US"/>
          </a:p>
        </p:txBody>
      </p:sp>
    </p:spTree>
    <p:extLst>
      <p:ext uri="{BB962C8B-B14F-4D97-AF65-F5344CB8AC3E}">
        <p14:creationId xmlns:p14="http://schemas.microsoft.com/office/powerpoint/2010/main" val="25072405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21</a:t>
            </a:fld>
            <a:endParaRPr lang="en-US"/>
          </a:p>
        </p:txBody>
      </p:sp>
    </p:spTree>
    <p:extLst>
      <p:ext uri="{BB962C8B-B14F-4D97-AF65-F5344CB8AC3E}">
        <p14:creationId xmlns:p14="http://schemas.microsoft.com/office/powerpoint/2010/main" val="19638325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22</a:t>
            </a:fld>
            <a:endParaRPr lang="en-US"/>
          </a:p>
        </p:txBody>
      </p:sp>
    </p:spTree>
    <p:extLst>
      <p:ext uri="{BB962C8B-B14F-4D97-AF65-F5344CB8AC3E}">
        <p14:creationId xmlns:p14="http://schemas.microsoft.com/office/powerpoint/2010/main" val="40408997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23</a:t>
            </a:fld>
            <a:endParaRPr lang="en-US"/>
          </a:p>
        </p:txBody>
      </p:sp>
    </p:spTree>
    <p:extLst>
      <p:ext uri="{BB962C8B-B14F-4D97-AF65-F5344CB8AC3E}">
        <p14:creationId xmlns:p14="http://schemas.microsoft.com/office/powerpoint/2010/main" val="40753264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24</a:t>
            </a:fld>
            <a:endParaRPr lang="en-US"/>
          </a:p>
        </p:txBody>
      </p:sp>
    </p:spTree>
    <p:extLst>
      <p:ext uri="{BB962C8B-B14F-4D97-AF65-F5344CB8AC3E}">
        <p14:creationId xmlns:p14="http://schemas.microsoft.com/office/powerpoint/2010/main" val="11885358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25</a:t>
            </a:fld>
            <a:endParaRPr lang="en-US"/>
          </a:p>
        </p:txBody>
      </p:sp>
    </p:spTree>
    <p:extLst>
      <p:ext uri="{BB962C8B-B14F-4D97-AF65-F5344CB8AC3E}">
        <p14:creationId xmlns:p14="http://schemas.microsoft.com/office/powerpoint/2010/main" val="34061120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26</a:t>
            </a:fld>
            <a:endParaRPr lang="en-US"/>
          </a:p>
        </p:txBody>
      </p:sp>
    </p:spTree>
    <p:extLst>
      <p:ext uri="{BB962C8B-B14F-4D97-AF65-F5344CB8AC3E}">
        <p14:creationId xmlns:p14="http://schemas.microsoft.com/office/powerpoint/2010/main" val="30487545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27</a:t>
            </a:fld>
            <a:endParaRPr lang="en-US"/>
          </a:p>
        </p:txBody>
      </p:sp>
    </p:spTree>
    <p:extLst>
      <p:ext uri="{BB962C8B-B14F-4D97-AF65-F5344CB8AC3E}">
        <p14:creationId xmlns:p14="http://schemas.microsoft.com/office/powerpoint/2010/main" val="3959076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28</a:t>
            </a:fld>
            <a:endParaRPr lang="en-US"/>
          </a:p>
        </p:txBody>
      </p:sp>
    </p:spTree>
    <p:extLst>
      <p:ext uri="{BB962C8B-B14F-4D97-AF65-F5344CB8AC3E}">
        <p14:creationId xmlns:p14="http://schemas.microsoft.com/office/powerpoint/2010/main" val="6342922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29</a:t>
            </a:fld>
            <a:endParaRPr lang="en-US"/>
          </a:p>
        </p:txBody>
      </p:sp>
    </p:spTree>
    <p:extLst>
      <p:ext uri="{BB962C8B-B14F-4D97-AF65-F5344CB8AC3E}">
        <p14:creationId xmlns:p14="http://schemas.microsoft.com/office/powerpoint/2010/main" val="823786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a:t>
            </a:fld>
            <a:endParaRPr lang="en-US"/>
          </a:p>
        </p:txBody>
      </p:sp>
    </p:spTree>
    <p:extLst>
      <p:ext uri="{BB962C8B-B14F-4D97-AF65-F5344CB8AC3E}">
        <p14:creationId xmlns:p14="http://schemas.microsoft.com/office/powerpoint/2010/main" val="9620683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30</a:t>
            </a:fld>
            <a:endParaRPr lang="en-US"/>
          </a:p>
        </p:txBody>
      </p:sp>
    </p:spTree>
    <p:extLst>
      <p:ext uri="{BB962C8B-B14F-4D97-AF65-F5344CB8AC3E}">
        <p14:creationId xmlns:p14="http://schemas.microsoft.com/office/powerpoint/2010/main" val="26478532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31</a:t>
            </a:fld>
            <a:endParaRPr lang="en-US"/>
          </a:p>
        </p:txBody>
      </p:sp>
    </p:spTree>
    <p:extLst>
      <p:ext uri="{BB962C8B-B14F-4D97-AF65-F5344CB8AC3E}">
        <p14:creationId xmlns:p14="http://schemas.microsoft.com/office/powerpoint/2010/main" val="6048872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32</a:t>
            </a:fld>
            <a:endParaRPr lang="en-US"/>
          </a:p>
        </p:txBody>
      </p:sp>
    </p:spTree>
    <p:extLst>
      <p:ext uri="{BB962C8B-B14F-4D97-AF65-F5344CB8AC3E}">
        <p14:creationId xmlns:p14="http://schemas.microsoft.com/office/powerpoint/2010/main" val="4041318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33</a:t>
            </a:fld>
            <a:endParaRPr lang="en-US"/>
          </a:p>
        </p:txBody>
      </p:sp>
    </p:spTree>
    <p:extLst>
      <p:ext uri="{BB962C8B-B14F-4D97-AF65-F5344CB8AC3E}">
        <p14:creationId xmlns:p14="http://schemas.microsoft.com/office/powerpoint/2010/main" val="4910437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34</a:t>
            </a:fld>
            <a:endParaRPr lang="en-US"/>
          </a:p>
        </p:txBody>
      </p:sp>
    </p:spTree>
    <p:extLst>
      <p:ext uri="{BB962C8B-B14F-4D97-AF65-F5344CB8AC3E}">
        <p14:creationId xmlns:p14="http://schemas.microsoft.com/office/powerpoint/2010/main" val="41802294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35</a:t>
            </a:fld>
            <a:endParaRPr lang="en-US"/>
          </a:p>
        </p:txBody>
      </p:sp>
    </p:spTree>
    <p:extLst>
      <p:ext uri="{BB962C8B-B14F-4D97-AF65-F5344CB8AC3E}">
        <p14:creationId xmlns:p14="http://schemas.microsoft.com/office/powerpoint/2010/main" val="40031181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36</a:t>
            </a:fld>
            <a:endParaRPr lang="en-US"/>
          </a:p>
        </p:txBody>
      </p:sp>
    </p:spTree>
    <p:extLst>
      <p:ext uri="{BB962C8B-B14F-4D97-AF65-F5344CB8AC3E}">
        <p14:creationId xmlns:p14="http://schemas.microsoft.com/office/powerpoint/2010/main" val="3211318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37</a:t>
            </a:fld>
            <a:endParaRPr lang="en-US"/>
          </a:p>
        </p:txBody>
      </p:sp>
    </p:spTree>
    <p:extLst>
      <p:ext uri="{BB962C8B-B14F-4D97-AF65-F5344CB8AC3E}">
        <p14:creationId xmlns:p14="http://schemas.microsoft.com/office/powerpoint/2010/main" val="9090631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38</a:t>
            </a:fld>
            <a:endParaRPr lang="en-US"/>
          </a:p>
        </p:txBody>
      </p:sp>
    </p:spTree>
    <p:extLst>
      <p:ext uri="{BB962C8B-B14F-4D97-AF65-F5344CB8AC3E}">
        <p14:creationId xmlns:p14="http://schemas.microsoft.com/office/powerpoint/2010/main" val="7242499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39</a:t>
            </a:fld>
            <a:endParaRPr lang="en-US"/>
          </a:p>
        </p:txBody>
      </p:sp>
    </p:spTree>
    <p:extLst>
      <p:ext uri="{BB962C8B-B14F-4D97-AF65-F5344CB8AC3E}">
        <p14:creationId xmlns:p14="http://schemas.microsoft.com/office/powerpoint/2010/main" val="489119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a:t>
            </a:fld>
            <a:endParaRPr lang="en-US"/>
          </a:p>
        </p:txBody>
      </p:sp>
    </p:spTree>
    <p:extLst>
      <p:ext uri="{BB962C8B-B14F-4D97-AF65-F5344CB8AC3E}">
        <p14:creationId xmlns:p14="http://schemas.microsoft.com/office/powerpoint/2010/main" val="36608436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40</a:t>
            </a:fld>
            <a:endParaRPr lang="en-US"/>
          </a:p>
        </p:txBody>
      </p:sp>
    </p:spTree>
    <p:extLst>
      <p:ext uri="{BB962C8B-B14F-4D97-AF65-F5344CB8AC3E}">
        <p14:creationId xmlns:p14="http://schemas.microsoft.com/office/powerpoint/2010/main" val="22537298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41</a:t>
            </a:fld>
            <a:endParaRPr lang="en-US"/>
          </a:p>
        </p:txBody>
      </p:sp>
    </p:spTree>
    <p:extLst>
      <p:ext uri="{BB962C8B-B14F-4D97-AF65-F5344CB8AC3E}">
        <p14:creationId xmlns:p14="http://schemas.microsoft.com/office/powerpoint/2010/main" val="12050845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42</a:t>
            </a:fld>
            <a:endParaRPr lang="en-US"/>
          </a:p>
        </p:txBody>
      </p:sp>
    </p:spTree>
    <p:extLst>
      <p:ext uri="{BB962C8B-B14F-4D97-AF65-F5344CB8AC3E}">
        <p14:creationId xmlns:p14="http://schemas.microsoft.com/office/powerpoint/2010/main" val="24482892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43</a:t>
            </a:fld>
            <a:endParaRPr lang="en-US"/>
          </a:p>
        </p:txBody>
      </p:sp>
    </p:spTree>
    <p:extLst>
      <p:ext uri="{BB962C8B-B14F-4D97-AF65-F5344CB8AC3E}">
        <p14:creationId xmlns:p14="http://schemas.microsoft.com/office/powerpoint/2010/main" val="24936343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44</a:t>
            </a:fld>
            <a:endParaRPr lang="en-US"/>
          </a:p>
        </p:txBody>
      </p:sp>
    </p:spTree>
    <p:extLst>
      <p:ext uri="{BB962C8B-B14F-4D97-AF65-F5344CB8AC3E}">
        <p14:creationId xmlns:p14="http://schemas.microsoft.com/office/powerpoint/2010/main" val="18468933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45</a:t>
            </a:fld>
            <a:endParaRPr lang="en-US"/>
          </a:p>
        </p:txBody>
      </p:sp>
    </p:spTree>
    <p:extLst>
      <p:ext uri="{BB962C8B-B14F-4D97-AF65-F5344CB8AC3E}">
        <p14:creationId xmlns:p14="http://schemas.microsoft.com/office/powerpoint/2010/main" val="4685105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46</a:t>
            </a:fld>
            <a:endParaRPr lang="en-US"/>
          </a:p>
        </p:txBody>
      </p:sp>
    </p:spTree>
    <p:extLst>
      <p:ext uri="{BB962C8B-B14F-4D97-AF65-F5344CB8AC3E}">
        <p14:creationId xmlns:p14="http://schemas.microsoft.com/office/powerpoint/2010/main" val="5997548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47</a:t>
            </a:fld>
            <a:endParaRPr lang="en-US"/>
          </a:p>
        </p:txBody>
      </p:sp>
    </p:spTree>
    <p:extLst>
      <p:ext uri="{BB962C8B-B14F-4D97-AF65-F5344CB8AC3E}">
        <p14:creationId xmlns:p14="http://schemas.microsoft.com/office/powerpoint/2010/main" val="40780868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48</a:t>
            </a:fld>
            <a:endParaRPr lang="en-US"/>
          </a:p>
        </p:txBody>
      </p:sp>
    </p:spTree>
    <p:extLst>
      <p:ext uri="{BB962C8B-B14F-4D97-AF65-F5344CB8AC3E}">
        <p14:creationId xmlns:p14="http://schemas.microsoft.com/office/powerpoint/2010/main" val="11671800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49</a:t>
            </a:fld>
            <a:endParaRPr lang="en-US"/>
          </a:p>
        </p:txBody>
      </p:sp>
    </p:spTree>
    <p:extLst>
      <p:ext uri="{BB962C8B-B14F-4D97-AF65-F5344CB8AC3E}">
        <p14:creationId xmlns:p14="http://schemas.microsoft.com/office/powerpoint/2010/main" val="3540204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a:t>
            </a:fld>
            <a:endParaRPr lang="en-US"/>
          </a:p>
        </p:txBody>
      </p:sp>
    </p:spTree>
    <p:extLst>
      <p:ext uri="{BB962C8B-B14F-4D97-AF65-F5344CB8AC3E}">
        <p14:creationId xmlns:p14="http://schemas.microsoft.com/office/powerpoint/2010/main" val="39833236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50</a:t>
            </a:fld>
            <a:endParaRPr lang="en-US"/>
          </a:p>
        </p:txBody>
      </p:sp>
    </p:spTree>
    <p:extLst>
      <p:ext uri="{BB962C8B-B14F-4D97-AF65-F5344CB8AC3E}">
        <p14:creationId xmlns:p14="http://schemas.microsoft.com/office/powerpoint/2010/main" val="29883317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51</a:t>
            </a:fld>
            <a:endParaRPr lang="en-US"/>
          </a:p>
        </p:txBody>
      </p:sp>
    </p:spTree>
    <p:extLst>
      <p:ext uri="{BB962C8B-B14F-4D97-AF65-F5344CB8AC3E}">
        <p14:creationId xmlns:p14="http://schemas.microsoft.com/office/powerpoint/2010/main" val="22564416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52</a:t>
            </a:fld>
            <a:endParaRPr lang="en-US"/>
          </a:p>
        </p:txBody>
      </p:sp>
    </p:spTree>
    <p:extLst>
      <p:ext uri="{BB962C8B-B14F-4D97-AF65-F5344CB8AC3E}">
        <p14:creationId xmlns:p14="http://schemas.microsoft.com/office/powerpoint/2010/main" val="31032932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53</a:t>
            </a:fld>
            <a:endParaRPr lang="en-US"/>
          </a:p>
        </p:txBody>
      </p:sp>
    </p:spTree>
    <p:extLst>
      <p:ext uri="{BB962C8B-B14F-4D97-AF65-F5344CB8AC3E}">
        <p14:creationId xmlns:p14="http://schemas.microsoft.com/office/powerpoint/2010/main" val="4602611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54</a:t>
            </a:fld>
            <a:endParaRPr lang="en-US"/>
          </a:p>
        </p:txBody>
      </p:sp>
    </p:spTree>
    <p:extLst>
      <p:ext uri="{BB962C8B-B14F-4D97-AF65-F5344CB8AC3E}">
        <p14:creationId xmlns:p14="http://schemas.microsoft.com/office/powerpoint/2010/main" val="612779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55</a:t>
            </a:fld>
            <a:endParaRPr lang="en-US"/>
          </a:p>
        </p:txBody>
      </p:sp>
    </p:spTree>
    <p:extLst>
      <p:ext uri="{BB962C8B-B14F-4D97-AF65-F5344CB8AC3E}">
        <p14:creationId xmlns:p14="http://schemas.microsoft.com/office/powerpoint/2010/main" val="2846359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56</a:t>
            </a:fld>
            <a:endParaRPr lang="en-US"/>
          </a:p>
        </p:txBody>
      </p:sp>
    </p:spTree>
    <p:extLst>
      <p:ext uri="{BB962C8B-B14F-4D97-AF65-F5344CB8AC3E}">
        <p14:creationId xmlns:p14="http://schemas.microsoft.com/office/powerpoint/2010/main" val="40161649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57</a:t>
            </a:fld>
            <a:endParaRPr lang="en-US"/>
          </a:p>
        </p:txBody>
      </p:sp>
    </p:spTree>
    <p:extLst>
      <p:ext uri="{BB962C8B-B14F-4D97-AF65-F5344CB8AC3E}">
        <p14:creationId xmlns:p14="http://schemas.microsoft.com/office/powerpoint/2010/main" val="21515307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58</a:t>
            </a:fld>
            <a:endParaRPr lang="en-US"/>
          </a:p>
        </p:txBody>
      </p:sp>
    </p:spTree>
    <p:extLst>
      <p:ext uri="{BB962C8B-B14F-4D97-AF65-F5344CB8AC3E}">
        <p14:creationId xmlns:p14="http://schemas.microsoft.com/office/powerpoint/2010/main" val="38026013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59</a:t>
            </a:fld>
            <a:endParaRPr lang="en-US"/>
          </a:p>
        </p:txBody>
      </p:sp>
    </p:spTree>
    <p:extLst>
      <p:ext uri="{BB962C8B-B14F-4D97-AF65-F5344CB8AC3E}">
        <p14:creationId xmlns:p14="http://schemas.microsoft.com/office/powerpoint/2010/main" val="3439775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6</a:t>
            </a:fld>
            <a:endParaRPr lang="en-US"/>
          </a:p>
        </p:txBody>
      </p:sp>
    </p:spTree>
    <p:extLst>
      <p:ext uri="{BB962C8B-B14F-4D97-AF65-F5344CB8AC3E}">
        <p14:creationId xmlns:p14="http://schemas.microsoft.com/office/powerpoint/2010/main" val="23616241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60</a:t>
            </a:fld>
            <a:endParaRPr lang="en-US"/>
          </a:p>
        </p:txBody>
      </p:sp>
    </p:spTree>
    <p:extLst>
      <p:ext uri="{BB962C8B-B14F-4D97-AF65-F5344CB8AC3E}">
        <p14:creationId xmlns:p14="http://schemas.microsoft.com/office/powerpoint/2010/main" val="19978341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61</a:t>
            </a:fld>
            <a:endParaRPr lang="en-US"/>
          </a:p>
        </p:txBody>
      </p:sp>
    </p:spTree>
    <p:extLst>
      <p:ext uri="{BB962C8B-B14F-4D97-AF65-F5344CB8AC3E}">
        <p14:creationId xmlns:p14="http://schemas.microsoft.com/office/powerpoint/2010/main" val="31914043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62</a:t>
            </a:fld>
            <a:endParaRPr lang="en-US"/>
          </a:p>
        </p:txBody>
      </p:sp>
    </p:spTree>
    <p:extLst>
      <p:ext uri="{BB962C8B-B14F-4D97-AF65-F5344CB8AC3E}">
        <p14:creationId xmlns:p14="http://schemas.microsoft.com/office/powerpoint/2010/main" val="41107774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63</a:t>
            </a:fld>
            <a:endParaRPr lang="en-US"/>
          </a:p>
        </p:txBody>
      </p:sp>
    </p:spTree>
    <p:extLst>
      <p:ext uri="{BB962C8B-B14F-4D97-AF65-F5344CB8AC3E}">
        <p14:creationId xmlns:p14="http://schemas.microsoft.com/office/powerpoint/2010/main" val="10573842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64</a:t>
            </a:fld>
            <a:endParaRPr lang="en-US"/>
          </a:p>
        </p:txBody>
      </p:sp>
    </p:spTree>
    <p:extLst>
      <p:ext uri="{BB962C8B-B14F-4D97-AF65-F5344CB8AC3E}">
        <p14:creationId xmlns:p14="http://schemas.microsoft.com/office/powerpoint/2010/main" val="10368566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65</a:t>
            </a:fld>
            <a:endParaRPr lang="en-US"/>
          </a:p>
        </p:txBody>
      </p:sp>
    </p:spTree>
    <p:extLst>
      <p:ext uri="{BB962C8B-B14F-4D97-AF65-F5344CB8AC3E}">
        <p14:creationId xmlns:p14="http://schemas.microsoft.com/office/powerpoint/2010/main" val="6548599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66</a:t>
            </a:fld>
            <a:endParaRPr lang="en-US"/>
          </a:p>
        </p:txBody>
      </p:sp>
    </p:spTree>
    <p:extLst>
      <p:ext uri="{BB962C8B-B14F-4D97-AF65-F5344CB8AC3E}">
        <p14:creationId xmlns:p14="http://schemas.microsoft.com/office/powerpoint/2010/main" val="23288317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67</a:t>
            </a:fld>
            <a:endParaRPr lang="en-US"/>
          </a:p>
        </p:txBody>
      </p:sp>
    </p:spTree>
    <p:extLst>
      <p:ext uri="{BB962C8B-B14F-4D97-AF65-F5344CB8AC3E}">
        <p14:creationId xmlns:p14="http://schemas.microsoft.com/office/powerpoint/2010/main" val="166223413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68</a:t>
            </a:fld>
            <a:endParaRPr lang="en-US"/>
          </a:p>
        </p:txBody>
      </p:sp>
    </p:spTree>
    <p:extLst>
      <p:ext uri="{BB962C8B-B14F-4D97-AF65-F5344CB8AC3E}">
        <p14:creationId xmlns:p14="http://schemas.microsoft.com/office/powerpoint/2010/main" val="4570176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69</a:t>
            </a:fld>
            <a:endParaRPr lang="en-US"/>
          </a:p>
        </p:txBody>
      </p:sp>
    </p:spTree>
    <p:extLst>
      <p:ext uri="{BB962C8B-B14F-4D97-AF65-F5344CB8AC3E}">
        <p14:creationId xmlns:p14="http://schemas.microsoft.com/office/powerpoint/2010/main" val="3028930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7</a:t>
            </a:fld>
            <a:endParaRPr lang="en-US"/>
          </a:p>
        </p:txBody>
      </p:sp>
    </p:spTree>
    <p:extLst>
      <p:ext uri="{BB962C8B-B14F-4D97-AF65-F5344CB8AC3E}">
        <p14:creationId xmlns:p14="http://schemas.microsoft.com/office/powerpoint/2010/main" val="28646973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70</a:t>
            </a:fld>
            <a:endParaRPr lang="en-US"/>
          </a:p>
        </p:txBody>
      </p:sp>
    </p:spTree>
    <p:extLst>
      <p:ext uri="{BB962C8B-B14F-4D97-AF65-F5344CB8AC3E}">
        <p14:creationId xmlns:p14="http://schemas.microsoft.com/office/powerpoint/2010/main" val="6214278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71</a:t>
            </a:fld>
            <a:endParaRPr lang="en-US"/>
          </a:p>
        </p:txBody>
      </p:sp>
    </p:spTree>
    <p:extLst>
      <p:ext uri="{BB962C8B-B14F-4D97-AF65-F5344CB8AC3E}">
        <p14:creationId xmlns:p14="http://schemas.microsoft.com/office/powerpoint/2010/main" val="202050468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72</a:t>
            </a:fld>
            <a:endParaRPr lang="en-US"/>
          </a:p>
        </p:txBody>
      </p:sp>
    </p:spTree>
    <p:extLst>
      <p:ext uri="{BB962C8B-B14F-4D97-AF65-F5344CB8AC3E}">
        <p14:creationId xmlns:p14="http://schemas.microsoft.com/office/powerpoint/2010/main" val="12986348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73</a:t>
            </a:fld>
            <a:endParaRPr lang="en-US"/>
          </a:p>
        </p:txBody>
      </p:sp>
    </p:spTree>
    <p:extLst>
      <p:ext uri="{BB962C8B-B14F-4D97-AF65-F5344CB8AC3E}">
        <p14:creationId xmlns:p14="http://schemas.microsoft.com/office/powerpoint/2010/main" val="41726354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a:t>
            </a:fld>
            <a:endParaRPr lang="en-US"/>
          </a:p>
        </p:txBody>
      </p:sp>
    </p:spTree>
    <p:extLst>
      <p:ext uri="{BB962C8B-B14F-4D97-AF65-F5344CB8AC3E}">
        <p14:creationId xmlns:p14="http://schemas.microsoft.com/office/powerpoint/2010/main" val="1882401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9</a:t>
            </a:fld>
            <a:endParaRPr lang="en-US"/>
          </a:p>
        </p:txBody>
      </p:sp>
    </p:spTree>
    <p:extLst>
      <p:ext uri="{BB962C8B-B14F-4D97-AF65-F5344CB8AC3E}">
        <p14:creationId xmlns:p14="http://schemas.microsoft.com/office/powerpoint/2010/main" val="36824038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grpSp>
        <p:nvGrpSpPr>
          <p:cNvPr id="12" name="Group 11"/>
          <p:cNvGrpSpPr/>
          <p:nvPr userDrawn="1"/>
        </p:nvGrpSpPr>
        <p:grpSpPr>
          <a:xfrm>
            <a:off x="2831735" y="3945634"/>
            <a:ext cx="3917511" cy="486919"/>
            <a:chOff x="0" y="0"/>
            <a:chExt cx="4827909" cy="600075"/>
          </a:xfrm>
        </p:grpSpPr>
        <p:pic>
          <p:nvPicPr>
            <p:cNvPr id="13"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4"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6"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21" name="Text Placeholder 19"/>
          <p:cNvSpPr>
            <a:spLocks noGrp="1"/>
          </p:cNvSpPr>
          <p:nvPr>
            <p:ph type="body" sz="quarter" idx="11" hasCustomPrompt="1"/>
          </p:nvPr>
        </p:nvSpPr>
        <p:spPr>
          <a:xfrm>
            <a:off x="396992" y="3998593"/>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2" name="TextBox 21"/>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Camp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spTree>
    <p:extLst>
      <p:ext uri="{BB962C8B-B14F-4D97-AF65-F5344CB8AC3E}">
        <p14:creationId xmlns:p14="http://schemas.microsoft.com/office/powerpoint/2010/main" val="216888524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UCFB - All Rights Reserved</a:t>
            </a: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Tree>
    <p:extLst>
      <p:ext uri="{BB962C8B-B14F-4D97-AF65-F5344CB8AC3E}">
        <p14:creationId xmlns:p14="http://schemas.microsoft.com/office/powerpoint/2010/main" val="37820769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numCol="1"/>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numCol="1"/>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numCol="1"/>
          <a:lstStyle/>
          <a:p>
            <a:fld id="{06F2DAE4-C87D-464C-8529-C68309DD1CFC}" type="datetimeFigureOut">
              <a:rPr lang="en-US" smtClean="0"/>
              <a:t>7/20/2017</a:t>
            </a:fld>
            <a:endParaRPr lang="en-US"/>
          </a:p>
        </p:txBody>
      </p:sp>
      <p:sp>
        <p:nvSpPr>
          <p:cNvPr id="5" name="Footer Placeholder 4"/>
          <p:cNvSpPr>
            <a:spLocks noGrp="1"/>
          </p:cNvSpPr>
          <p:nvPr>
            <p:ph type="ftr" sz="quarter" idx="11"/>
          </p:nvPr>
        </p:nvSpPr>
        <p:spPr/>
        <p:txBody>
          <a:bodyPr numCol="1"/>
          <a:lstStyle/>
          <a:p>
            <a:endParaRPr lang="en-US"/>
          </a:p>
        </p:txBody>
      </p:sp>
      <p:sp>
        <p:nvSpPr>
          <p:cNvPr id="6" name="Slide Number Placeholder 5"/>
          <p:cNvSpPr>
            <a:spLocks noGrp="1"/>
          </p:cNvSpPr>
          <p:nvPr>
            <p:ph type="sldNum" sz="quarter" idx="12"/>
          </p:nvPr>
        </p:nvSpPr>
        <p:spPr/>
        <p:txBody>
          <a:bodyPr numCol="1"/>
          <a:lstStyle/>
          <a:p>
            <a:fld id="{A293EFAE-FD48-41B9-84A3-494A8D6694C5}" type="slidenum">
              <a:rPr lang="en-US" smtClean="0"/>
              <a:t>‹#›</a:t>
            </a:fld>
            <a:endParaRPr lang="en-US"/>
          </a:p>
        </p:txBody>
      </p:sp>
    </p:spTree>
    <p:extLst>
      <p:ext uri="{BB962C8B-B14F-4D97-AF65-F5344CB8AC3E}">
        <p14:creationId xmlns:p14="http://schemas.microsoft.com/office/powerpoint/2010/main" val="386637809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370402" y="4037683"/>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427167808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170446272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Tree>
    <p:extLst>
      <p:ext uri="{BB962C8B-B14F-4D97-AF65-F5344CB8AC3E}">
        <p14:creationId xmlns:p14="http://schemas.microsoft.com/office/powerpoint/2010/main" val="385342019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BF5700"/>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UT Austin |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36236"/>
            <a:ext cx="2270008" cy="381000"/>
          </a:xfrm>
        </p:spPr>
        <p:txBody>
          <a:bodyPr numCol="1">
            <a:noAutofit/>
          </a:bodyPr>
          <a:lstStyle>
            <a:lvl1pPr marL="0" indent="0">
              <a:buNone/>
              <a:defRPr sz="18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pic>
        <p:nvPicPr>
          <p:cNvPr id="9"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t="10220"/>
          <a:stretch/>
        </p:blipFill>
        <p:spPr>
          <a:xfrm>
            <a:off x="0" y="0"/>
            <a:ext cx="9144000" cy="560977"/>
          </a:xfrm>
          <a:prstGeom prst="rect">
            <a:avLst/>
          </a:prstGeom>
        </p:spPr>
      </p:pic>
    </p:spTree>
    <p:extLst>
      <p:ext uri="{BB962C8B-B14F-4D97-AF65-F5344CB8AC3E}">
        <p14:creationId xmlns:p14="http://schemas.microsoft.com/office/powerpoint/2010/main" val="137068425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BF5700"/>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408838323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pic>
        <p:nvPicPr>
          <p:cNvPr id="6"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l="73429" t="14129"/>
          <a:stretch/>
        </p:blipFill>
        <p:spPr>
          <a:xfrm>
            <a:off x="-5871" y="6400800"/>
            <a:ext cx="2179730" cy="481354"/>
          </a:xfrm>
          <a:prstGeom prst="rect">
            <a:avLst/>
          </a:prstGeom>
        </p:spPr>
      </p:pic>
    </p:spTree>
    <p:extLst>
      <p:ext uri="{BB962C8B-B14F-4D97-AF65-F5344CB8AC3E}">
        <p14:creationId xmlns:p14="http://schemas.microsoft.com/office/powerpoint/2010/main" val="285095522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Rectangle 14"/>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6" name="TextBox 15"/>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21"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0618620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12" name="Straight Connector 11"/>
          <p:cNvCxnSpPr/>
          <p:nvPr userDrawn="1"/>
        </p:nvCxnSpPr>
        <p:spPr>
          <a:xfrm>
            <a:off x="0" y="653854"/>
            <a:ext cx="9144000" cy="0"/>
          </a:xfrm>
          <a:prstGeom prst="line">
            <a:avLst/>
          </a:prstGeom>
          <a:ln w="41275">
            <a:solidFill>
              <a:srgbClr val="262626"/>
            </a:solidFill>
          </a:ln>
        </p:spPr>
        <p:style>
          <a:lnRef idx="1">
            <a:schemeClr val="accent1"/>
          </a:lnRef>
          <a:fillRef idx="0">
            <a:schemeClr val="accent1"/>
          </a:fillRef>
          <a:effectRef idx="0">
            <a:schemeClr val="accent1"/>
          </a:effectRef>
          <a:fontRef idx="minor">
            <a:schemeClr val="tx1"/>
          </a:fontRef>
        </p:style>
      </p:cxnSp>
      <p:sp>
        <p:nvSpPr>
          <p:cNvPr id="13" name="Flowchart: Process 12"/>
          <p:cNvSpPr/>
          <p:nvPr userDrawn="1"/>
        </p:nvSpPr>
        <p:spPr>
          <a:xfrm>
            <a:off x="-5871" y="6410337"/>
            <a:ext cx="9155741" cy="457748"/>
          </a:xfrm>
          <a:prstGeom prst="flowChartProcess">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grpSp>
        <p:nvGrpSpPr>
          <p:cNvPr id="15" name="Group 14"/>
          <p:cNvGrpSpPr/>
          <p:nvPr userDrawn="1"/>
        </p:nvGrpSpPr>
        <p:grpSpPr>
          <a:xfrm>
            <a:off x="5232359" y="6411723"/>
            <a:ext cx="3917511" cy="486919"/>
            <a:chOff x="0" y="0"/>
            <a:chExt cx="4827909" cy="600075"/>
          </a:xfrm>
        </p:grpSpPr>
        <p:pic>
          <p:nvPicPr>
            <p:cNvPr id="16"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7"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42231176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370402" y="4034789"/>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52140552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19222771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833245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2676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Rutgers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962400" y="4037683"/>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214202828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05929742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theme" Target="../theme/theme2.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theme" Target="../theme/theme3.xml"/><Relationship Id="rId4"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numCol="1" rtlCol="0" anchor="ctr"/>
          <a:lstStyle>
            <a:lvl1pPr algn="l">
              <a:defRPr sz="900">
                <a:solidFill>
                  <a:schemeClr val="tx1">
                    <a:tint val="75000"/>
                  </a:schemeClr>
                </a:solidFill>
              </a:defRPr>
            </a:lvl1pPr>
          </a:lstStyle>
          <a:p>
            <a:fld id="{06F2DAE4-C87D-464C-8529-C68309DD1CFC}" type="datetimeFigureOut">
              <a:rPr lang="en-US" smtClean="0"/>
              <a:t>7/20/2017</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numCol="1"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numCol="1" rtlCol="0" anchor="ctr"/>
          <a:lstStyle>
            <a:lvl1pPr algn="r">
              <a:defRPr sz="900">
                <a:solidFill>
                  <a:schemeClr val="tx1">
                    <a:tint val="75000"/>
                  </a:schemeClr>
                </a:solidFill>
              </a:defRPr>
            </a:lvl1pPr>
          </a:lstStyle>
          <a:p>
            <a:fld id="{A293EFAE-FD48-41B9-84A3-494A8D6694C5}" type="slidenum">
              <a:rPr lang="en-US" smtClean="0"/>
              <a:t>‹#›</a:t>
            </a:fld>
            <a:endParaRPr lang="en-US"/>
          </a:p>
        </p:txBody>
      </p:sp>
    </p:spTree>
    <p:extLst>
      <p:ext uri="{BB962C8B-B14F-4D97-AF65-F5344CB8AC3E}">
        <p14:creationId xmlns:p14="http://schemas.microsoft.com/office/powerpoint/2010/main" val="3455678118"/>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Lst>
  <p:transition>
    <p:fade/>
  </p:transition>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7/20/2017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4354508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7/20/2017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587565515"/>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7/20/2017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3303319384"/>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7/20/2017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298971145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9.png"/><Relationship Id="rId5" Type="http://schemas.openxmlformats.org/officeDocument/2006/relationships/image" Target="../media/image8.tiff"/><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13.jpeg"/><Relationship Id="rId4" Type="http://schemas.openxmlformats.org/officeDocument/2006/relationships/image" Target="../media/image11.jpe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13.jpeg"/><Relationship Id="rId4" Type="http://schemas.openxmlformats.org/officeDocument/2006/relationships/image" Target="../media/image11.jpe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13.jpeg"/><Relationship Id="rId4" Type="http://schemas.openxmlformats.org/officeDocument/2006/relationships/image" Target="../media/image11.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10.png"/><Relationship Id="rId5" Type="http://schemas.openxmlformats.org/officeDocument/2006/relationships/image" Target="../media/image14.wmf"/><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13.jpeg"/><Relationship Id="rId5" Type="http://schemas.openxmlformats.org/officeDocument/2006/relationships/image" Target="../media/image15.png"/><Relationship Id="rId4" Type="http://schemas.openxmlformats.org/officeDocument/2006/relationships/image" Target="../media/image11.jpe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13.jpeg"/><Relationship Id="rId5" Type="http://schemas.openxmlformats.org/officeDocument/2006/relationships/image" Target="../media/image15.png"/><Relationship Id="rId4" Type="http://schemas.openxmlformats.org/officeDocument/2006/relationships/image" Target="../media/image11.jpe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13.jpeg"/><Relationship Id="rId5" Type="http://schemas.openxmlformats.org/officeDocument/2006/relationships/image" Target="../media/image15.png"/><Relationship Id="rId4" Type="http://schemas.openxmlformats.org/officeDocument/2006/relationships/image" Target="../media/image11.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10.png"/><Relationship Id="rId5" Type="http://schemas.openxmlformats.org/officeDocument/2006/relationships/image" Target="../media/image14.wmf"/><Relationship Id="rId4" Type="http://schemas.openxmlformats.org/officeDocument/2006/relationships/oleObject" Target="../embeddings/oleObject2.bin"/></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3.jpe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13.jpeg"/><Relationship Id="rId4" Type="http://schemas.openxmlformats.org/officeDocument/2006/relationships/image" Target="../media/image11.jpe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13.jpeg"/><Relationship Id="rId4" Type="http://schemas.openxmlformats.org/officeDocument/2006/relationships/image" Target="../media/image11.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13.jpeg"/><Relationship Id="rId5" Type="http://schemas.openxmlformats.org/officeDocument/2006/relationships/image" Target="../media/image15.png"/><Relationship Id="rId4" Type="http://schemas.openxmlformats.org/officeDocument/2006/relationships/image" Target="../media/image11.jpeg"/></Relationships>
</file>

<file path=ppt/slides/_rels/slide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11.jpe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3.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20.jpe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gi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hyperlink" Target="http://www.w3schools.com/tags/" TargetMode="External"/><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mu.bootcampcontent.com/users/sign_in"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hyperlink" Target="https://codingbootcamp.hosted.panopto.com/Panopto/Pages/Home.aspx"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mu.bootcampcontent.com/users/sign_in"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1.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0.xml"/><Relationship Id="rId1" Type="http://schemas.openxmlformats.org/officeDocument/2006/relationships/slideLayout" Target="../slideLayouts/slideLayout6.xml"/><Relationship Id="rId4" Type="http://schemas.openxmlformats.org/officeDocument/2006/relationships/hyperlink" Target="https://www.youtube.com/watch?v=kMBinXTCrXI&amp;list=PLgJ8UgkiorCnMLsUevoQRxH8t9bt7ne14&amp;index=2" TargetMode="Externa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6.xml"/><Relationship Id="rId1" Type="http://schemas.openxmlformats.org/officeDocument/2006/relationships/video" Target="https://www.youtube.com/embed/kMBinXTCrXI?controls=0&amp;showinfo=0" TargetMode="External"/><Relationship Id="rId4" Type="http://schemas.openxmlformats.org/officeDocument/2006/relationships/image" Target="../media/image42.png"/></Relationships>
</file>

<file path=ppt/slides/_rels/slide7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i="1" dirty="0" err="1"/>
              <a:t>Git’n</a:t>
            </a:r>
            <a:r>
              <a:rPr lang="en-US" i="1" dirty="0"/>
              <a:t> Pro with HTML/CSS</a:t>
            </a:r>
          </a:p>
        </p:txBody>
      </p:sp>
      <p:sp>
        <p:nvSpPr>
          <p:cNvPr id="3" name="Text Placeholder 2"/>
          <p:cNvSpPr>
            <a:spLocks noGrp="1"/>
          </p:cNvSpPr>
          <p:nvPr>
            <p:ph type="body" sz="quarter" idx="11"/>
          </p:nvPr>
        </p:nvSpPr>
        <p:spPr/>
        <p:txBody>
          <a:bodyPr numCol="1"/>
          <a:lstStyle/>
          <a:p>
            <a:r>
              <a:rPr lang="en-US" dirty="0"/>
              <a:t>Month, day, year</a:t>
            </a:r>
          </a:p>
        </p:txBody>
      </p:sp>
      <p:sp>
        <p:nvSpPr>
          <p:cNvPr id="4" name="Text Placeholder 3"/>
          <p:cNvSpPr>
            <a:spLocks noGrp="1"/>
          </p:cNvSpPr>
          <p:nvPr>
            <p:ph type="body" sz="quarter" idx="10"/>
          </p:nvPr>
        </p:nvSpPr>
        <p:spPr/>
        <p:txBody>
          <a:bodyPr numCol="1"/>
          <a:lstStyle/>
          <a:p>
            <a:r>
              <a:rPr lang="en-US" dirty="0"/>
              <a:t>Day 2</a:t>
            </a:r>
          </a:p>
        </p:txBody>
      </p:sp>
    </p:spTree>
    <p:extLst>
      <p:ext uri="{BB962C8B-B14F-4D97-AF65-F5344CB8AC3E}">
        <p14:creationId xmlns:p14="http://schemas.microsoft.com/office/powerpoint/2010/main" val="425549416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What / Why </a:t>
            </a:r>
            <a:r>
              <a:rPr lang="en-US" dirty="0" err="1"/>
              <a:t>Git</a:t>
            </a:r>
            <a:r>
              <a:rPr lang="en-US" dirty="0"/>
              <a:t>?</a:t>
            </a:r>
          </a:p>
        </p:txBody>
      </p:sp>
    </p:spTree>
    <p:extLst>
      <p:ext uri="{BB962C8B-B14F-4D97-AF65-F5344CB8AC3E}">
        <p14:creationId xmlns:p14="http://schemas.microsoft.com/office/powerpoint/2010/main" val="314127786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Collaborative Coding</a:t>
            </a: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50283"/>
            <a:ext cx="9144000" cy="4478917"/>
          </a:xfrm>
          <a:prstGeom prst="rect">
            <a:avLst/>
          </a:prstGeom>
        </p:spPr>
      </p:pic>
      <p:sp>
        <p:nvSpPr>
          <p:cNvPr id="17" name="TextBox 16"/>
          <p:cNvSpPr txBox="1"/>
          <p:nvPr/>
        </p:nvSpPr>
        <p:spPr>
          <a:xfrm>
            <a:off x="152399" y="4953000"/>
            <a:ext cx="8882743" cy="1292662"/>
          </a:xfrm>
          <a:prstGeom prst="rect">
            <a:avLst/>
          </a:prstGeom>
          <a:noFill/>
        </p:spPr>
        <p:txBody>
          <a:bodyPr wrap="square" numCol="1"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Modern web development is </a:t>
            </a:r>
            <a:r>
              <a:rPr lang="en-US" i="1" u="sng" dirty="0">
                <a:latin typeface="Arial" panose="020B0604020202020204" pitchFamily="34" charset="0"/>
                <a:cs typeface="Arial" panose="020B0604020202020204" pitchFamily="34" charset="0"/>
              </a:rPr>
              <a:t>highly</a:t>
            </a:r>
            <a:r>
              <a:rPr lang="en-US" dirty="0">
                <a:latin typeface="Arial" panose="020B0604020202020204" pitchFamily="34" charset="0"/>
                <a:cs typeface="Arial" panose="020B0604020202020204" pitchFamily="34" charset="0"/>
              </a:rPr>
              <a:t> collaborative.</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Teams are often extremely large and separated across the country — or planet.</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Apps sometimes comprise hundreds or even thousands of files. </a:t>
            </a:r>
          </a:p>
        </p:txBody>
      </p:sp>
    </p:spTree>
    <p:extLst>
      <p:ext uri="{BB962C8B-B14F-4D97-AF65-F5344CB8AC3E}">
        <p14:creationId xmlns:p14="http://schemas.microsoft.com/office/powerpoint/2010/main" val="112476030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story</a:t>
            </a:r>
            <a:r>
              <a:rPr lang="mr-IN" dirty="0"/>
              <a:t>…</a:t>
            </a:r>
            <a:endParaRPr lang="en-US" dirty="0"/>
          </a:p>
        </p:txBody>
      </p:sp>
      <p:pic>
        <p:nvPicPr>
          <p:cNvPr id="3" name="Picture 2"/>
          <p:cNvPicPr>
            <a:picLocks noChangeAspect="1"/>
          </p:cNvPicPr>
          <p:nvPr/>
        </p:nvPicPr>
        <p:blipFill>
          <a:blip r:embed="rId5"/>
          <a:stretch>
            <a:fillRect/>
          </a:stretch>
        </p:blipFill>
        <p:spPr>
          <a:xfrm>
            <a:off x="0" y="861949"/>
            <a:ext cx="9144000" cy="5134102"/>
          </a:xfrm>
          <a:prstGeom prst="rect">
            <a:avLst/>
          </a:prstGeom>
        </p:spPr>
      </p:pic>
      <p:pic>
        <p:nvPicPr>
          <p:cNvPr id="4" name="tzone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85800" y="5589651"/>
            <a:ext cx="812800" cy="812800"/>
          </a:xfrm>
          <a:prstGeom prst="rect">
            <a:avLst/>
          </a:prstGeom>
        </p:spPr>
      </p:pic>
    </p:spTree>
    <p:extLst>
      <p:ext uri="{BB962C8B-B14F-4D97-AF65-F5344CB8AC3E}">
        <p14:creationId xmlns:p14="http://schemas.microsoft.com/office/powerpoint/2010/main" val="1168951161"/>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2421"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Group Project</a:t>
            </a:r>
          </a:p>
        </p:txBody>
      </p:sp>
      <p:sp>
        <p:nvSpPr>
          <p:cNvPr id="6" name="TextBox 5"/>
          <p:cNvSpPr txBox="1"/>
          <p:nvPr/>
        </p:nvSpPr>
        <p:spPr>
          <a:xfrm>
            <a:off x="2514600" y="1152801"/>
            <a:ext cx="4318426" cy="369332"/>
          </a:xfrm>
          <a:prstGeom prst="rect">
            <a:avLst/>
          </a:prstGeom>
          <a:noFill/>
        </p:spPr>
        <p:txBody>
          <a:bodyPr wrap="none" numCol="1" rtlCol="0">
            <a:spAutoFit/>
          </a:bodyPr>
          <a:lstStyle/>
          <a:p>
            <a:r>
              <a:rPr lang="en-US" b="1" dirty="0">
                <a:latin typeface="Arial" panose="020B0604020202020204" pitchFamily="34" charset="0"/>
                <a:cs typeface="Arial" panose="020B0604020202020204" pitchFamily="34" charset="0"/>
              </a:rPr>
              <a:t>I HAZ THE GREATEST HTML IDEA!!!!!</a:t>
            </a:r>
            <a:endParaRPr lang="en-US" i="1" dirty="0">
              <a:latin typeface="Arial" panose="020B0604020202020204" pitchFamily="34" charset="0"/>
              <a:cs typeface="Arial" panose="020B0604020202020204" pitchFamily="34" charset="0"/>
            </a:endParaRPr>
          </a:p>
        </p:txBody>
      </p:sp>
      <p:cxnSp>
        <p:nvCxnSpPr>
          <p:cNvPr id="7" name="Straight Connector 6"/>
          <p:cNvCxnSpPr/>
          <p:nvPr/>
        </p:nvCxnSpPr>
        <p:spPr>
          <a:xfrm flipV="1">
            <a:off x="2057400" y="14991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514600" y="1642441"/>
            <a:ext cx="3801041" cy="646331"/>
          </a:xfrm>
          <a:prstGeom prst="rect">
            <a:avLst/>
          </a:prstGeom>
          <a:noFill/>
        </p:spPr>
        <p:txBody>
          <a:bodyPr wrap="none" numCol="1" rtlCol="0">
            <a:spAutoFit/>
          </a:bodyPr>
          <a:lstStyle/>
          <a:p>
            <a:r>
              <a:rPr lang="en-US" sz="3600" b="1" i="1" dirty="0">
                <a:latin typeface="Arial" panose="020B0604020202020204" pitchFamily="34" charset="0"/>
                <a:cs typeface="Arial" panose="020B0604020202020204" pitchFamily="34" charset="0"/>
              </a:rPr>
              <a:t>SpongeSite.com</a:t>
            </a:r>
          </a:p>
        </p:txBody>
      </p:sp>
    </p:spTree>
    <p:extLst>
      <p:ext uri="{BB962C8B-B14F-4D97-AF65-F5344CB8AC3E}">
        <p14:creationId xmlns:p14="http://schemas.microsoft.com/office/powerpoint/2010/main" val="306264736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Group Project</a:t>
            </a:r>
          </a:p>
        </p:txBody>
      </p:sp>
      <p:pic>
        <p:nvPicPr>
          <p:cNvPr id="1026"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flipV="1">
            <a:off x="2057400" y="14991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34125" y="896992"/>
            <a:ext cx="2514600" cy="2514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43175" y="1222177"/>
            <a:ext cx="1665841" cy="276999"/>
          </a:xfrm>
          <a:prstGeom prst="rect">
            <a:avLst/>
          </a:prstGeom>
          <a:noFill/>
        </p:spPr>
        <p:txBody>
          <a:bodyPr wrap="none" numCol="1" rtlCol="0">
            <a:spAutoFit/>
          </a:bodyPr>
          <a:lstStyle/>
          <a:p>
            <a:r>
              <a:rPr lang="en-US" sz="1200" dirty="0">
                <a:latin typeface="Arial" panose="020B0604020202020204" pitchFamily="34" charset="0"/>
                <a:cs typeface="Arial" panose="020B0604020202020204" pitchFamily="34" charset="0"/>
              </a:rPr>
              <a:t>Programming Away…</a:t>
            </a:r>
          </a:p>
        </p:txBody>
      </p:sp>
    </p:spTree>
    <p:extLst>
      <p:ext uri="{BB962C8B-B14F-4D97-AF65-F5344CB8AC3E}">
        <p14:creationId xmlns:p14="http://schemas.microsoft.com/office/powerpoint/2010/main" val="193350125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Group Project</a:t>
            </a:r>
          </a:p>
        </p:txBody>
      </p:sp>
      <p:pic>
        <p:nvPicPr>
          <p:cNvPr id="1026"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flipV="1">
            <a:off x="2057400" y="14991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743200" y="967252"/>
            <a:ext cx="5562601" cy="1815882"/>
          </a:xfrm>
          <a:prstGeom prst="rect">
            <a:avLst/>
          </a:prstGeom>
          <a:noFill/>
        </p:spPr>
        <p:txBody>
          <a:bodyPr wrap="square" numCol="1" rtlCol="0">
            <a:spAutoFit/>
          </a:bodyPr>
          <a:lstStyle/>
          <a:p>
            <a:r>
              <a:rPr lang="en-US" sz="2800" dirty="0">
                <a:latin typeface="Arial" panose="020B0604020202020204" pitchFamily="34" charset="0"/>
                <a:cs typeface="Arial" panose="020B0604020202020204" pitchFamily="34" charset="0"/>
              </a:rPr>
              <a:t>I just got a call from a group of potential investors.  I need my site finished THIS WEEK!  I’m </a:t>
            </a:r>
            <a:r>
              <a:rPr lang="en-US" sz="2800" dirty="0" err="1">
                <a:latin typeface="Arial" panose="020B0604020202020204" pitchFamily="34" charset="0"/>
                <a:cs typeface="Arial" panose="020B0604020202020204" pitchFamily="34" charset="0"/>
              </a:rPr>
              <a:t>gonna</a:t>
            </a:r>
            <a:r>
              <a:rPr lang="en-US" sz="2800" dirty="0">
                <a:latin typeface="Arial" panose="020B0604020202020204" pitchFamily="34" charset="0"/>
                <a:cs typeface="Arial" panose="020B0604020202020204" pitchFamily="34" charset="0"/>
              </a:rPr>
              <a:t> need help!</a:t>
            </a:r>
          </a:p>
        </p:txBody>
      </p:sp>
      <p:pic>
        <p:nvPicPr>
          <p:cNvPr id="7" name="Picture 6" descr="Image result for shark tank">
            <a:extLst>
              <a:ext uri="{FF2B5EF4-FFF2-40B4-BE49-F238E27FC236}">
                <a16:creationId xmlns:a16="http://schemas.microsoft.com/office/drawing/2014/main" id="{895EEFFA-3A8A-417C-A3C3-F1CDC682AD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3096532"/>
            <a:ext cx="5029200" cy="3351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0599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Group Project</a:t>
            </a:r>
          </a:p>
        </p:txBody>
      </p:sp>
      <p:pic>
        <p:nvPicPr>
          <p:cNvPr id="1026"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flipV="1">
            <a:off x="2057400" y="14991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34125" y="896992"/>
            <a:ext cx="2514600" cy="2514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43175" y="1222177"/>
            <a:ext cx="1665841" cy="276999"/>
          </a:xfrm>
          <a:prstGeom prst="rect">
            <a:avLst/>
          </a:prstGeom>
          <a:noFill/>
        </p:spPr>
        <p:txBody>
          <a:bodyPr wrap="none" numCol="1" rtlCol="0">
            <a:spAutoFit/>
          </a:bodyPr>
          <a:lstStyle/>
          <a:p>
            <a:r>
              <a:rPr lang="en-US" sz="1200" dirty="0">
                <a:latin typeface="Arial" panose="020B0604020202020204" pitchFamily="34" charset="0"/>
                <a:cs typeface="Arial" panose="020B0604020202020204" pitchFamily="34" charset="0"/>
              </a:rPr>
              <a:t>Programming Away…</a:t>
            </a:r>
          </a:p>
        </p:txBody>
      </p:sp>
      <p:sp>
        <p:nvSpPr>
          <p:cNvPr id="14" name="TextBox 13"/>
          <p:cNvSpPr txBox="1"/>
          <p:nvPr/>
        </p:nvSpPr>
        <p:spPr>
          <a:xfrm>
            <a:off x="2543175" y="4516971"/>
            <a:ext cx="4660250" cy="369332"/>
          </a:xfrm>
          <a:prstGeom prst="rect">
            <a:avLst/>
          </a:prstGeom>
          <a:noFill/>
        </p:spPr>
        <p:txBody>
          <a:bodyPr wrap="none" numCol="1" rtlCol="0">
            <a:spAutoFit/>
          </a:bodyPr>
          <a:lstStyle/>
          <a:p>
            <a:r>
              <a:rPr lang="en-US" b="1" i="1" dirty="0">
                <a:latin typeface="Arial" panose="020B0604020202020204" pitchFamily="34" charset="0"/>
                <a:cs typeface="Arial" panose="020B0604020202020204" pitchFamily="34" charset="0"/>
              </a:rPr>
              <a:t>Hey Bob, let me help!!!  I </a:t>
            </a:r>
            <a:r>
              <a:rPr lang="en-US" b="1" i="1" dirty="0" err="1">
                <a:latin typeface="Arial" panose="020B0604020202020204" pitchFamily="34" charset="0"/>
                <a:cs typeface="Arial" panose="020B0604020202020204" pitchFamily="34" charset="0"/>
              </a:rPr>
              <a:t>gotz</a:t>
            </a:r>
            <a:r>
              <a:rPr lang="en-US" b="1" i="1" dirty="0">
                <a:latin typeface="Arial" panose="020B0604020202020204" pitchFamily="34" charset="0"/>
                <a:cs typeface="Arial" panose="020B0604020202020204" pitchFamily="34" charset="0"/>
              </a:rPr>
              <a:t> mad </a:t>
            </a:r>
            <a:r>
              <a:rPr lang="en-US" b="1" i="1" dirty="0" err="1">
                <a:latin typeface="Arial" panose="020B0604020202020204" pitchFamily="34" charset="0"/>
                <a:cs typeface="Arial" panose="020B0604020202020204" pitchFamily="34" charset="0"/>
              </a:rPr>
              <a:t>skillz</a:t>
            </a:r>
            <a:r>
              <a:rPr lang="en-US" b="1" i="1" dirty="0">
                <a:latin typeface="Arial" panose="020B0604020202020204" pitchFamily="34" charset="0"/>
                <a:cs typeface="Arial" panose="020B0604020202020204" pitchFamily="34" charset="0"/>
              </a:rPr>
              <a:t>!</a:t>
            </a:r>
            <a:endParaRPr lang="en-US" i="1" dirty="0">
              <a:latin typeface="Arial" panose="020B0604020202020204" pitchFamily="34" charset="0"/>
              <a:cs typeface="Arial" panose="020B0604020202020204" pitchFamily="34" charset="0"/>
            </a:endParaRPr>
          </a:p>
        </p:txBody>
      </p:sp>
      <p:cxnSp>
        <p:nvCxnSpPr>
          <p:cNvPr id="16" name="Straight Connector 15"/>
          <p:cNvCxnSpPr/>
          <p:nvPr/>
        </p:nvCxnSpPr>
        <p:spPr>
          <a:xfrm flipV="1">
            <a:off x="2085975" y="4746999"/>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descr="http://www.50img.com/wp-content/uploads/2016/04/6358493125468533551700185372_8-kobe-bryant-legacy-reasons-why-kobe-bryant-should-retire.jpg"/>
          <p:cNvPicPr>
            <a:picLocks noChangeAspect="1" noChangeArrowheads="1"/>
          </p:cNvPicPr>
          <p:nvPr/>
        </p:nvPicPr>
        <p:blipFill rotWithShape="1">
          <a:blip r:embed="rId5">
            <a:extLst>
              <a:ext uri="{28A0092B-C50C-407E-A947-70E740481C1C}">
                <a14:useLocalDpi xmlns:a14="http://schemas.microsoft.com/office/drawing/2010/main" val="0"/>
              </a:ext>
            </a:extLst>
          </a:blip>
          <a:srcRect l="31599" r="27629"/>
          <a:stretch/>
        </p:blipFill>
        <p:spPr>
          <a:xfrm>
            <a:off x="609600" y="4599075"/>
            <a:ext cx="1219200" cy="1520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063806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Group Project</a:t>
            </a:r>
          </a:p>
        </p:txBody>
      </p:sp>
      <p:pic>
        <p:nvPicPr>
          <p:cNvPr id="1026"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flipV="1">
            <a:off x="2057400" y="14991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34125" y="896992"/>
            <a:ext cx="2514600" cy="2514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43175" y="1222177"/>
            <a:ext cx="1665841" cy="276999"/>
          </a:xfrm>
          <a:prstGeom prst="rect">
            <a:avLst/>
          </a:prstGeom>
          <a:noFill/>
        </p:spPr>
        <p:txBody>
          <a:bodyPr wrap="none" numCol="1" rtlCol="0">
            <a:spAutoFit/>
          </a:bodyPr>
          <a:lstStyle/>
          <a:p>
            <a:r>
              <a:rPr lang="en-US" sz="1200" dirty="0">
                <a:latin typeface="Arial" panose="020B0604020202020204" pitchFamily="34" charset="0"/>
                <a:cs typeface="Arial" panose="020B0604020202020204" pitchFamily="34" charset="0"/>
              </a:rPr>
              <a:t>Programming Away…</a:t>
            </a:r>
          </a:p>
        </p:txBody>
      </p:sp>
      <p:cxnSp>
        <p:nvCxnSpPr>
          <p:cNvPr id="13" name="Straight Connector 12"/>
          <p:cNvCxnSpPr/>
          <p:nvPr/>
        </p:nvCxnSpPr>
        <p:spPr>
          <a:xfrm flipV="1">
            <a:off x="2085975" y="4746999"/>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667000" y="4441534"/>
            <a:ext cx="1665841" cy="276999"/>
          </a:xfrm>
          <a:prstGeom prst="rect">
            <a:avLst/>
          </a:prstGeom>
          <a:noFill/>
        </p:spPr>
        <p:txBody>
          <a:bodyPr wrap="none" numCol="1" rtlCol="0">
            <a:spAutoFit/>
          </a:bodyPr>
          <a:lstStyle/>
          <a:p>
            <a:r>
              <a:rPr lang="en-US" sz="1200" dirty="0">
                <a:latin typeface="Arial" panose="020B0604020202020204" pitchFamily="34" charset="0"/>
                <a:cs typeface="Arial" panose="020B0604020202020204" pitchFamily="34" charset="0"/>
              </a:rPr>
              <a:t>Programming Away…</a:t>
            </a:r>
          </a:p>
        </p:txBody>
      </p:sp>
      <p:pic>
        <p:nvPicPr>
          <p:cNvPr id="15"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34125" y="3700224"/>
            <a:ext cx="2514600" cy="25146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798366" y="2501527"/>
            <a:ext cx="2535759" cy="369332"/>
          </a:xfrm>
          <a:prstGeom prst="rect">
            <a:avLst/>
          </a:prstGeom>
          <a:noFill/>
        </p:spPr>
        <p:txBody>
          <a:bodyPr wrap="none" numCol="1" rtlCol="0">
            <a:spAutoFit/>
          </a:bodyPr>
          <a:lstStyle/>
          <a:p>
            <a:r>
              <a:rPr lang="en-US" b="1" dirty="0">
                <a:latin typeface="Arial" panose="020B0604020202020204" pitchFamily="34" charset="0"/>
                <a:cs typeface="Arial" panose="020B0604020202020204" pitchFamily="34" charset="0"/>
              </a:rPr>
              <a:t>SpongeBob's Version</a:t>
            </a:r>
          </a:p>
        </p:txBody>
      </p:sp>
      <p:sp>
        <p:nvSpPr>
          <p:cNvPr id="19" name="TextBox 18"/>
          <p:cNvSpPr txBox="1"/>
          <p:nvPr/>
        </p:nvSpPr>
        <p:spPr>
          <a:xfrm>
            <a:off x="4242351" y="5325404"/>
            <a:ext cx="1843262" cy="369332"/>
          </a:xfrm>
          <a:prstGeom prst="rect">
            <a:avLst/>
          </a:prstGeom>
          <a:noFill/>
        </p:spPr>
        <p:txBody>
          <a:bodyPr wrap="none" numCol="1" rtlCol="0">
            <a:spAutoFit/>
          </a:bodyPr>
          <a:lstStyle/>
          <a:p>
            <a:r>
              <a:rPr lang="en-US" b="1" dirty="0">
                <a:latin typeface="Arial" panose="020B0604020202020204" pitchFamily="34" charset="0"/>
                <a:cs typeface="Arial" panose="020B0604020202020204" pitchFamily="34" charset="0"/>
              </a:rPr>
              <a:t>Kobe’s Version</a:t>
            </a:r>
          </a:p>
        </p:txBody>
      </p:sp>
      <p:pic>
        <p:nvPicPr>
          <p:cNvPr id="18" name="Picture 17" descr="http://www.50img.com/wp-content/uploads/2016/04/6358493125468533551700185372_8-kobe-bryant-legacy-reasons-why-kobe-bryant-should-retire.jpg"/>
          <p:cNvPicPr>
            <a:picLocks noChangeAspect="1" noChangeArrowheads="1"/>
          </p:cNvPicPr>
          <p:nvPr/>
        </p:nvPicPr>
        <p:blipFill rotWithShape="1">
          <a:blip r:embed="rId5">
            <a:extLst>
              <a:ext uri="{28A0092B-C50C-407E-A947-70E740481C1C}">
                <a14:useLocalDpi xmlns:a14="http://schemas.microsoft.com/office/drawing/2010/main" val="0"/>
              </a:ext>
            </a:extLst>
          </a:blip>
          <a:srcRect l="31599" r="27629"/>
          <a:stretch/>
        </p:blipFill>
        <p:spPr>
          <a:xfrm>
            <a:off x="609600" y="4599075"/>
            <a:ext cx="1219200" cy="1520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41841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Group Project</a:t>
            </a:r>
          </a:p>
        </p:txBody>
      </p:sp>
      <p:pic>
        <p:nvPicPr>
          <p:cNvPr id="1026"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flipV="1">
            <a:off x="2057400" y="14991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34125" y="896992"/>
            <a:ext cx="2514600" cy="2514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43175" y="1222177"/>
            <a:ext cx="1665841" cy="276999"/>
          </a:xfrm>
          <a:prstGeom prst="rect">
            <a:avLst/>
          </a:prstGeom>
          <a:noFill/>
        </p:spPr>
        <p:txBody>
          <a:bodyPr wrap="none" numCol="1" rtlCol="0">
            <a:spAutoFit/>
          </a:bodyPr>
          <a:lstStyle/>
          <a:p>
            <a:r>
              <a:rPr lang="en-US" sz="1200" dirty="0">
                <a:latin typeface="Arial" panose="020B0604020202020204" pitchFamily="34" charset="0"/>
                <a:cs typeface="Arial" panose="020B0604020202020204" pitchFamily="34" charset="0"/>
              </a:rPr>
              <a:t>Programming Away…</a:t>
            </a:r>
          </a:p>
        </p:txBody>
      </p:sp>
      <p:cxnSp>
        <p:nvCxnSpPr>
          <p:cNvPr id="13" name="Straight Connector 12"/>
          <p:cNvCxnSpPr/>
          <p:nvPr/>
        </p:nvCxnSpPr>
        <p:spPr>
          <a:xfrm flipV="1">
            <a:off x="2085975" y="4746999"/>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667000" y="4441534"/>
            <a:ext cx="1665841" cy="276999"/>
          </a:xfrm>
          <a:prstGeom prst="rect">
            <a:avLst/>
          </a:prstGeom>
          <a:noFill/>
        </p:spPr>
        <p:txBody>
          <a:bodyPr wrap="none" numCol="1" rtlCol="0">
            <a:spAutoFit/>
          </a:bodyPr>
          <a:lstStyle/>
          <a:p>
            <a:r>
              <a:rPr lang="en-US" sz="1200" dirty="0">
                <a:latin typeface="Arial" panose="020B0604020202020204" pitchFamily="34" charset="0"/>
                <a:cs typeface="Arial" panose="020B0604020202020204" pitchFamily="34" charset="0"/>
              </a:rPr>
              <a:t>Programming Away…</a:t>
            </a:r>
          </a:p>
        </p:txBody>
      </p:sp>
      <p:pic>
        <p:nvPicPr>
          <p:cNvPr id="15"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34125" y="3700224"/>
            <a:ext cx="2514600" cy="251460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p:cNvCxnSpPr/>
          <p:nvPr/>
        </p:nvCxnSpPr>
        <p:spPr>
          <a:xfrm flipV="1">
            <a:off x="4209016" y="2154292"/>
            <a:ext cx="2125109" cy="1115538"/>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209016" y="3315593"/>
            <a:ext cx="2125109" cy="1641931"/>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2057400" y="2925625"/>
            <a:ext cx="3962400" cy="774599"/>
          </a:xfrm>
          <a:prstGeom prst="rect">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1" name="TextBox 20"/>
          <p:cNvSpPr txBox="1"/>
          <p:nvPr/>
        </p:nvSpPr>
        <p:spPr>
          <a:xfrm>
            <a:off x="2286000" y="2925625"/>
            <a:ext cx="3733800" cy="646331"/>
          </a:xfrm>
          <a:prstGeom prst="rect">
            <a:avLst/>
          </a:prstGeom>
          <a:noFill/>
        </p:spPr>
        <p:txBody>
          <a:bodyPr wrap="square" numCol="1" rtlCol="0">
            <a:spAutoFit/>
          </a:bodyPr>
          <a:lstStyle/>
          <a:p>
            <a:pPr algn="ctr"/>
            <a:r>
              <a:rPr lang="en-US" b="1" dirty="0">
                <a:solidFill>
                  <a:schemeClr val="bg1"/>
                </a:solidFill>
                <a:latin typeface="Arial" panose="020B0604020202020204" pitchFamily="34" charset="0"/>
                <a:cs typeface="Arial" panose="020B0604020202020204" pitchFamily="34" charset="0"/>
              </a:rPr>
              <a:t>Now they have two completely </a:t>
            </a:r>
            <a:r>
              <a:rPr lang="en-US" b="1" i="1" u="sng" dirty="0">
                <a:solidFill>
                  <a:schemeClr val="bg1"/>
                </a:solidFill>
                <a:latin typeface="Arial" panose="020B0604020202020204" pitchFamily="34" charset="0"/>
                <a:cs typeface="Arial" panose="020B0604020202020204" pitchFamily="34" charset="0"/>
              </a:rPr>
              <a:t>different</a:t>
            </a:r>
            <a:r>
              <a:rPr lang="en-US" b="1" dirty="0">
                <a:solidFill>
                  <a:schemeClr val="bg1"/>
                </a:solidFill>
                <a:latin typeface="Arial" panose="020B0604020202020204" pitchFamily="34" charset="0"/>
                <a:cs typeface="Arial" panose="020B0604020202020204" pitchFamily="34" charset="0"/>
              </a:rPr>
              <a:t> versions.</a:t>
            </a:r>
          </a:p>
        </p:txBody>
      </p:sp>
      <p:pic>
        <p:nvPicPr>
          <p:cNvPr id="16" name="Picture 15" descr="http://www.50img.com/wp-content/uploads/2016/04/6358493125468533551700185372_8-kobe-bryant-legacy-reasons-why-kobe-bryant-should-retire.jpg"/>
          <p:cNvPicPr>
            <a:picLocks noChangeAspect="1" noChangeArrowheads="1"/>
          </p:cNvPicPr>
          <p:nvPr/>
        </p:nvPicPr>
        <p:blipFill rotWithShape="1">
          <a:blip r:embed="rId5">
            <a:extLst>
              <a:ext uri="{28A0092B-C50C-407E-A947-70E740481C1C}">
                <a14:useLocalDpi xmlns:a14="http://schemas.microsoft.com/office/drawing/2010/main" val="0"/>
              </a:ext>
            </a:extLst>
          </a:blip>
          <a:srcRect l="31599" r="27629"/>
          <a:stretch/>
        </p:blipFill>
        <p:spPr>
          <a:xfrm>
            <a:off x="609600" y="4599075"/>
            <a:ext cx="1219200" cy="1520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063166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Group Project</a:t>
            </a:r>
          </a:p>
        </p:txBody>
      </p:sp>
      <p:graphicFrame>
        <p:nvGraphicFramePr>
          <p:cNvPr id="3" name="Object 2">
            <a:extLst>
              <a:ext uri="{FF2B5EF4-FFF2-40B4-BE49-F238E27FC236}">
                <a16:creationId xmlns:a16="http://schemas.microsoft.com/office/drawing/2014/main" id="{403493BB-6D1F-4AC6-A87B-31FF12586E5C}"/>
              </a:ext>
            </a:extLst>
          </p:cNvPr>
          <p:cNvGraphicFramePr>
            <a:graphicFrameLocks noChangeAspect="1"/>
          </p:cNvGraphicFramePr>
          <p:nvPr/>
        </p:nvGraphicFramePr>
        <p:xfrm>
          <a:off x="1447800" y="1447800"/>
          <a:ext cx="6323012" cy="4456112"/>
        </p:xfrm>
        <a:graphic>
          <a:graphicData uri="http://schemas.openxmlformats.org/presentationml/2006/ole">
            <mc:AlternateContent xmlns:mc="http://schemas.openxmlformats.org/markup-compatibility/2006">
              <mc:Choice xmlns:v="urn:schemas-microsoft-com:vml" Requires="v">
                <p:oleObj spid="_x0000_s1026" name="Image" r:id="rId4" imgW="6323760" imgH="4456800" progId="Photoshop.Image.18">
                  <p:embed/>
                </p:oleObj>
              </mc:Choice>
              <mc:Fallback>
                <p:oleObj name="Image" r:id="rId4" imgW="6323760" imgH="4456800" progId="Photoshop.Image.18">
                  <p:embed/>
                  <p:pic>
                    <p:nvPicPr>
                      <p:cNvPr id="3" name="Object 2">
                        <a:extLst>
                          <a:ext uri="{FF2B5EF4-FFF2-40B4-BE49-F238E27FC236}">
                            <a16:creationId xmlns:a16="http://schemas.microsoft.com/office/drawing/2014/main" id="{403493BB-6D1F-4AC6-A87B-31FF12586E5C}"/>
                          </a:ext>
                        </a:extLst>
                      </p:cNvPr>
                      <p:cNvPicPr/>
                      <p:nvPr/>
                    </p:nvPicPr>
                    <p:blipFill>
                      <a:blip r:embed="rId5"/>
                      <a:stretch>
                        <a:fillRect/>
                      </a:stretch>
                    </p:blipFill>
                    <p:spPr>
                      <a:xfrm>
                        <a:off x="1447800" y="1447800"/>
                        <a:ext cx="6323012" cy="4456112"/>
                      </a:xfrm>
                      <a:prstGeom prst="rect">
                        <a:avLst/>
                      </a:prstGeom>
                    </p:spPr>
                  </p:pic>
                </p:oleObj>
              </mc:Fallback>
            </mc:AlternateContent>
          </a:graphicData>
        </a:graphic>
      </p:graphicFrame>
      <p:pic>
        <p:nvPicPr>
          <p:cNvPr id="1026" name="Picture 2" descr="http://images.huffingtonpost.com/2015-07-14-1436902565-6235018-SpongeBob_5.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a:xfrm>
            <a:off x="5667703" y="3755724"/>
            <a:ext cx="1741604" cy="1442371"/>
          </a:xfrm>
          <a:prstGeom prst="rect">
            <a:avLst/>
          </a:prstGeom>
          <a:noFill/>
          <a:extLst>
            <a:ext uri="{909E8E84-426E-40DD-AFC4-6F175D3DCCD1}">
              <a14:hiddenFill xmlns:a14="http://schemas.microsoft.com/office/drawing/2010/main">
                <a:solidFill>
                  <a:srgbClr val="FFFFFF"/>
                </a:solidFill>
              </a14:hiddenFill>
            </a:ext>
          </a:extLst>
        </p:spPr>
      </p:pic>
      <p:sp>
        <p:nvSpPr>
          <p:cNvPr id="4" name="Speech Bubble: Oval 3">
            <a:extLst>
              <a:ext uri="{FF2B5EF4-FFF2-40B4-BE49-F238E27FC236}">
                <a16:creationId xmlns:a16="http://schemas.microsoft.com/office/drawing/2014/main" id="{06C3979E-19F1-41EF-AE1C-A82FFFC43803}"/>
              </a:ext>
            </a:extLst>
          </p:cNvPr>
          <p:cNvSpPr/>
          <p:nvPr/>
        </p:nvSpPr>
        <p:spPr>
          <a:xfrm>
            <a:off x="2848303" y="860124"/>
            <a:ext cx="3352800" cy="1828800"/>
          </a:xfrm>
          <a:prstGeom prst="wedgeEllipse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We love your idea!  Here’s a zillion dollars but there’s a catch, it has to be live in 30 days!</a:t>
            </a:r>
          </a:p>
        </p:txBody>
      </p:sp>
      <p:sp>
        <p:nvSpPr>
          <p:cNvPr id="9" name="Speech Bubble: Oval 8">
            <a:extLst>
              <a:ext uri="{FF2B5EF4-FFF2-40B4-BE49-F238E27FC236}">
                <a16:creationId xmlns:a16="http://schemas.microsoft.com/office/drawing/2014/main" id="{ED16644D-27B8-4BF0-97FF-B8FAD223D871}"/>
              </a:ext>
            </a:extLst>
          </p:cNvPr>
          <p:cNvSpPr/>
          <p:nvPr/>
        </p:nvSpPr>
        <p:spPr>
          <a:xfrm>
            <a:off x="5812221" y="1654070"/>
            <a:ext cx="3352800" cy="1828800"/>
          </a:xfrm>
          <a:prstGeom prst="wedgeEllipse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Kobe and I will need more help.  I know, I’ll put an ad on Craig’s List to find me a programmer to help.</a:t>
            </a:r>
          </a:p>
        </p:txBody>
      </p:sp>
    </p:spTree>
    <p:extLst>
      <p:ext uri="{BB962C8B-B14F-4D97-AF65-F5344CB8AC3E}">
        <p14:creationId xmlns:p14="http://schemas.microsoft.com/office/powerpoint/2010/main" val="303352341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705600" cy="653854"/>
          </a:xfrm>
        </p:spPr>
        <p:txBody>
          <a:bodyPr numCol="1">
            <a:normAutofit/>
          </a:bodyPr>
          <a:lstStyle/>
          <a:p>
            <a:r>
              <a:rPr lang="en-US" dirty="0"/>
              <a:t>I like to start with something funny</a:t>
            </a:r>
            <a:r>
              <a:rPr lang="mr-IN" dirty="0"/>
              <a:t>…</a:t>
            </a:r>
            <a:endParaRPr lang="en-US" i="1" dirty="0"/>
          </a:p>
        </p:txBody>
      </p:sp>
      <p:pic>
        <p:nvPicPr>
          <p:cNvPr id="4" name="Picture 3"/>
          <p:cNvPicPr>
            <a:picLocks noChangeAspect="1"/>
          </p:cNvPicPr>
          <p:nvPr/>
        </p:nvPicPr>
        <p:blipFill>
          <a:blip r:embed="rId3"/>
          <a:stretch>
            <a:fillRect/>
          </a:stretch>
        </p:blipFill>
        <p:spPr>
          <a:xfrm>
            <a:off x="127000" y="889000"/>
            <a:ext cx="8890000" cy="5080000"/>
          </a:xfrm>
          <a:prstGeom prst="rect">
            <a:avLst/>
          </a:prstGeom>
        </p:spPr>
      </p:pic>
    </p:spTree>
    <p:extLst>
      <p:ext uri="{BB962C8B-B14F-4D97-AF65-F5344CB8AC3E}">
        <p14:creationId xmlns:p14="http://schemas.microsoft.com/office/powerpoint/2010/main" val="200757934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Group Project</a:t>
            </a:r>
          </a:p>
        </p:txBody>
      </p:sp>
      <p:pic>
        <p:nvPicPr>
          <p:cNvPr id="1026"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flipV="1">
            <a:off x="2057400" y="14991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34125" y="896992"/>
            <a:ext cx="2514600" cy="2514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43175" y="1222177"/>
            <a:ext cx="1665841" cy="276999"/>
          </a:xfrm>
          <a:prstGeom prst="rect">
            <a:avLst/>
          </a:prstGeom>
          <a:noFill/>
        </p:spPr>
        <p:txBody>
          <a:bodyPr wrap="none" numCol="1" rtlCol="0">
            <a:spAutoFit/>
          </a:bodyPr>
          <a:lstStyle/>
          <a:p>
            <a:r>
              <a:rPr lang="en-US" sz="1200" dirty="0">
                <a:latin typeface="Arial" panose="020B0604020202020204" pitchFamily="34" charset="0"/>
                <a:cs typeface="Arial" panose="020B0604020202020204" pitchFamily="34" charset="0"/>
              </a:rPr>
              <a:t>Programming Away…</a:t>
            </a:r>
          </a:p>
        </p:txBody>
      </p:sp>
      <p:cxnSp>
        <p:nvCxnSpPr>
          <p:cNvPr id="13" name="Straight Connector 12"/>
          <p:cNvCxnSpPr/>
          <p:nvPr/>
        </p:nvCxnSpPr>
        <p:spPr>
          <a:xfrm flipV="1">
            <a:off x="2085975" y="4746999"/>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667000" y="4441534"/>
            <a:ext cx="1665841" cy="276999"/>
          </a:xfrm>
          <a:prstGeom prst="rect">
            <a:avLst/>
          </a:prstGeom>
          <a:noFill/>
        </p:spPr>
        <p:txBody>
          <a:bodyPr wrap="none" numCol="1" rtlCol="0">
            <a:spAutoFit/>
          </a:bodyPr>
          <a:lstStyle/>
          <a:p>
            <a:r>
              <a:rPr lang="en-US" sz="1200" dirty="0">
                <a:latin typeface="Arial" panose="020B0604020202020204" pitchFamily="34" charset="0"/>
                <a:cs typeface="Arial" panose="020B0604020202020204" pitchFamily="34" charset="0"/>
              </a:rPr>
              <a:t>Programming Away…</a:t>
            </a:r>
          </a:p>
        </p:txBody>
      </p:sp>
      <p:pic>
        <p:nvPicPr>
          <p:cNvPr id="15"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34125" y="3700224"/>
            <a:ext cx="25146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howbizgeek.com/wp-content/uploads/2013/09/Screen-Shot-2013-09-12-at-13.00.23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609600" y="2781875"/>
            <a:ext cx="1239406" cy="152047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http://www.50img.com/wp-content/uploads/2016/04/6358493125468533551700185372_8-kobe-bryant-legacy-reasons-why-kobe-bryant-should-retire.jpg"/>
          <p:cNvPicPr>
            <a:picLocks noChangeAspect="1" noChangeArrowheads="1"/>
          </p:cNvPicPr>
          <p:nvPr/>
        </p:nvPicPr>
        <p:blipFill rotWithShape="1">
          <a:blip r:embed="rId6">
            <a:extLst>
              <a:ext uri="{28A0092B-C50C-407E-A947-70E740481C1C}">
                <a14:useLocalDpi xmlns:a14="http://schemas.microsoft.com/office/drawing/2010/main" val="0"/>
              </a:ext>
            </a:extLst>
          </a:blip>
          <a:srcRect l="31599" r="27629"/>
          <a:stretch/>
        </p:blipFill>
        <p:spPr>
          <a:xfrm>
            <a:off x="609600" y="4599075"/>
            <a:ext cx="1219200" cy="1520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918749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Group Project</a:t>
            </a:r>
          </a:p>
        </p:txBody>
      </p:sp>
      <p:pic>
        <p:nvPicPr>
          <p:cNvPr id="1026"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flipV="1">
            <a:off x="2057400" y="14991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34125" y="896992"/>
            <a:ext cx="2514600" cy="2514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43175" y="1222177"/>
            <a:ext cx="1665841" cy="276999"/>
          </a:xfrm>
          <a:prstGeom prst="rect">
            <a:avLst/>
          </a:prstGeom>
          <a:noFill/>
        </p:spPr>
        <p:txBody>
          <a:bodyPr wrap="none" numCol="1" rtlCol="0">
            <a:spAutoFit/>
          </a:bodyPr>
          <a:lstStyle/>
          <a:p>
            <a:r>
              <a:rPr lang="en-US" sz="1200" dirty="0">
                <a:latin typeface="Arial" panose="020B0604020202020204" pitchFamily="34" charset="0"/>
                <a:cs typeface="Arial" panose="020B0604020202020204" pitchFamily="34" charset="0"/>
              </a:rPr>
              <a:t>Programming Away…</a:t>
            </a:r>
          </a:p>
        </p:txBody>
      </p:sp>
      <p:cxnSp>
        <p:nvCxnSpPr>
          <p:cNvPr id="13" name="Straight Connector 12"/>
          <p:cNvCxnSpPr/>
          <p:nvPr/>
        </p:nvCxnSpPr>
        <p:spPr>
          <a:xfrm flipV="1">
            <a:off x="2085975" y="4746999"/>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667000" y="4441534"/>
            <a:ext cx="1665841" cy="276999"/>
          </a:xfrm>
          <a:prstGeom prst="rect">
            <a:avLst/>
          </a:prstGeom>
          <a:noFill/>
        </p:spPr>
        <p:txBody>
          <a:bodyPr wrap="none" numCol="1" rtlCol="0">
            <a:spAutoFit/>
          </a:bodyPr>
          <a:lstStyle/>
          <a:p>
            <a:r>
              <a:rPr lang="en-US" sz="1200" dirty="0">
                <a:latin typeface="Arial" panose="020B0604020202020204" pitchFamily="34" charset="0"/>
                <a:cs typeface="Arial" panose="020B0604020202020204" pitchFamily="34" charset="0"/>
              </a:rPr>
              <a:t>Programming Away…</a:t>
            </a:r>
          </a:p>
        </p:txBody>
      </p:sp>
      <p:pic>
        <p:nvPicPr>
          <p:cNvPr id="15"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34125" y="3700224"/>
            <a:ext cx="25146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howbizgeek.com/wp-content/uploads/2013/09/Screen-Shot-2013-09-12-at-13.00.23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609600" y="2781875"/>
            <a:ext cx="1239406" cy="1520474"/>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flipV="1">
            <a:off x="2112653" y="30950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579378" y="2627580"/>
            <a:ext cx="4507222" cy="1200329"/>
          </a:xfrm>
          <a:prstGeom prst="rect">
            <a:avLst/>
          </a:prstGeom>
          <a:noFill/>
        </p:spPr>
        <p:txBody>
          <a:bodyPr wrap="square" numCol="1" rtlCol="0">
            <a:spAutoFit/>
          </a:bodyPr>
          <a:lstStyle/>
          <a:p>
            <a:r>
              <a:rPr lang="en-US" sz="3600" b="1" dirty="0">
                <a:latin typeface="Arial" panose="020B0604020202020204" pitchFamily="34" charset="0"/>
                <a:cs typeface="Arial" panose="020B0604020202020204" pitchFamily="34" charset="0"/>
              </a:rPr>
              <a:t>Hai </a:t>
            </a:r>
            <a:r>
              <a:rPr lang="en-US" sz="3600" b="1" dirty="0" err="1">
                <a:latin typeface="Arial" panose="020B0604020202020204" pitchFamily="34" charset="0"/>
                <a:cs typeface="Arial" panose="020B0604020202020204" pitchFamily="34" charset="0"/>
              </a:rPr>
              <a:t>guyz</a:t>
            </a:r>
            <a:r>
              <a:rPr lang="en-US" sz="3600" b="1" dirty="0">
                <a:latin typeface="Arial" panose="020B0604020202020204" pitchFamily="34" charset="0"/>
                <a:cs typeface="Arial" panose="020B0604020202020204" pitchFamily="34" charset="0"/>
              </a:rPr>
              <a:t>!!! </a:t>
            </a:r>
          </a:p>
          <a:p>
            <a:r>
              <a:rPr lang="en-US" sz="3600" b="1" dirty="0">
                <a:latin typeface="Arial" panose="020B0604020202020204" pitchFamily="34" charset="0"/>
                <a:cs typeface="Arial" panose="020B0604020202020204" pitchFamily="34" charset="0"/>
              </a:rPr>
              <a:t>How R </a:t>
            </a:r>
            <a:r>
              <a:rPr lang="en-US" sz="3600" b="1" dirty="0" err="1">
                <a:latin typeface="Arial" panose="020B0604020202020204" pitchFamily="34" charset="0"/>
                <a:cs typeface="Arial" panose="020B0604020202020204" pitchFamily="34" charset="0"/>
              </a:rPr>
              <a:t>Kan</a:t>
            </a:r>
            <a:r>
              <a:rPr lang="en-US" sz="3600" b="1" dirty="0">
                <a:latin typeface="Arial" panose="020B0604020202020204" pitchFamily="34" charset="0"/>
                <a:cs typeface="Arial" panose="020B0604020202020204" pitchFamily="34" charset="0"/>
              </a:rPr>
              <a:t> help??</a:t>
            </a:r>
          </a:p>
        </p:txBody>
      </p:sp>
      <p:pic>
        <p:nvPicPr>
          <p:cNvPr id="18" name="Picture 17" descr="http://www.50img.com/wp-content/uploads/2016/04/6358493125468533551700185372_8-kobe-bryant-legacy-reasons-why-kobe-bryant-should-retire.jpg"/>
          <p:cNvPicPr>
            <a:picLocks noChangeAspect="1" noChangeArrowheads="1"/>
          </p:cNvPicPr>
          <p:nvPr/>
        </p:nvPicPr>
        <p:blipFill rotWithShape="1">
          <a:blip r:embed="rId6">
            <a:extLst>
              <a:ext uri="{28A0092B-C50C-407E-A947-70E740481C1C}">
                <a14:useLocalDpi xmlns:a14="http://schemas.microsoft.com/office/drawing/2010/main" val="0"/>
              </a:ext>
            </a:extLst>
          </a:blip>
          <a:srcRect l="31599" r="27629"/>
          <a:stretch/>
        </p:blipFill>
        <p:spPr>
          <a:xfrm>
            <a:off x="609600" y="4599075"/>
            <a:ext cx="1219200" cy="1520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236772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Group Project – Tragedy #2</a:t>
            </a:r>
          </a:p>
        </p:txBody>
      </p:sp>
      <p:pic>
        <p:nvPicPr>
          <p:cNvPr id="1026"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flipV="1">
            <a:off x="2057400" y="14991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34125" y="896992"/>
            <a:ext cx="2514600" cy="2514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43175" y="1222177"/>
            <a:ext cx="1665841" cy="276999"/>
          </a:xfrm>
          <a:prstGeom prst="rect">
            <a:avLst/>
          </a:prstGeom>
          <a:noFill/>
        </p:spPr>
        <p:txBody>
          <a:bodyPr wrap="none" numCol="1" rtlCol="0">
            <a:spAutoFit/>
          </a:bodyPr>
          <a:lstStyle/>
          <a:p>
            <a:r>
              <a:rPr lang="en-US" sz="1200" dirty="0">
                <a:latin typeface="Arial" panose="020B0604020202020204" pitchFamily="34" charset="0"/>
                <a:cs typeface="Arial" panose="020B0604020202020204" pitchFamily="34" charset="0"/>
              </a:rPr>
              <a:t>Programming Away…</a:t>
            </a:r>
          </a:p>
        </p:txBody>
      </p:sp>
      <p:cxnSp>
        <p:nvCxnSpPr>
          <p:cNvPr id="13" name="Straight Connector 12"/>
          <p:cNvCxnSpPr/>
          <p:nvPr/>
        </p:nvCxnSpPr>
        <p:spPr>
          <a:xfrm flipV="1">
            <a:off x="2085975" y="4746999"/>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667000" y="4441534"/>
            <a:ext cx="1665841" cy="276999"/>
          </a:xfrm>
          <a:prstGeom prst="rect">
            <a:avLst/>
          </a:prstGeom>
          <a:noFill/>
        </p:spPr>
        <p:txBody>
          <a:bodyPr wrap="none" numCol="1" rtlCol="0">
            <a:spAutoFit/>
          </a:bodyPr>
          <a:lstStyle/>
          <a:p>
            <a:r>
              <a:rPr lang="en-US" sz="1200" dirty="0">
                <a:latin typeface="Arial" panose="020B0604020202020204" pitchFamily="34" charset="0"/>
                <a:cs typeface="Arial" panose="020B0604020202020204" pitchFamily="34" charset="0"/>
              </a:rPr>
              <a:t>Programming Away…</a:t>
            </a:r>
          </a:p>
        </p:txBody>
      </p:sp>
      <p:pic>
        <p:nvPicPr>
          <p:cNvPr id="15"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34125" y="3700224"/>
            <a:ext cx="25146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howbizgeek.com/wp-content/uploads/2013/09/Screen-Shot-2013-09-12-at-13.00.23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609600" y="2781875"/>
            <a:ext cx="1239406" cy="1520474"/>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p:cNvCxnSpPr/>
          <p:nvPr/>
        </p:nvCxnSpPr>
        <p:spPr>
          <a:xfrm flipV="1">
            <a:off x="2112653" y="30950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579379" y="1741808"/>
            <a:ext cx="3668114" cy="1938992"/>
          </a:xfrm>
          <a:prstGeom prst="rect">
            <a:avLst/>
          </a:prstGeom>
          <a:noFill/>
        </p:spPr>
        <p:txBody>
          <a:bodyPr wrap="square" numCol="1" rtlCol="0">
            <a:spAutoFit/>
          </a:bodyPr>
          <a:lstStyle/>
          <a:p>
            <a:r>
              <a:rPr lang="en-US" sz="4000" b="1" dirty="0">
                <a:latin typeface="Arial" panose="020B0604020202020204" pitchFamily="34" charset="0"/>
                <a:cs typeface="Arial" panose="020B0604020202020204" pitchFamily="34" charset="0"/>
              </a:rPr>
              <a:t>OK.</a:t>
            </a:r>
          </a:p>
          <a:p>
            <a:r>
              <a:rPr lang="en-US" sz="4000" b="1" dirty="0">
                <a:latin typeface="Arial" panose="020B0604020202020204" pitchFamily="34" charset="0"/>
                <a:cs typeface="Arial" panose="020B0604020202020204" pitchFamily="34" charset="0"/>
              </a:rPr>
              <a:t>&lt;Writes terrible code&gt;</a:t>
            </a:r>
          </a:p>
        </p:txBody>
      </p:sp>
      <p:sp>
        <p:nvSpPr>
          <p:cNvPr id="19" name="Multiply 18"/>
          <p:cNvSpPr/>
          <p:nvPr/>
        </p:nvSpPr>
        <p:spPr>
          <a:xfrm>
            <a:off x="6481762" y="1162326"/>
            <a:ext cx="2219325" cy="2039992"/>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0" name="Multiply 19"/>
          <p:cNvSpPr/>
          <p:nvPr/>
        </p:nvSpPr>
        <p:spPr>
          <a:xfrm>
            <a:off x="6443662" y="3855745"/>
            <a:ext cx="2219325" cy="2039992"/>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pic>
        <p:nvPicPr>
          <p:cNvPr id="21" name="Picture 20" descr="http://www.50img.com/wp-content/uploads/2016/04/6358493125468533551700185372_8-kobe-bryant-legacy-reasons-why-kobe-bryant-should-retire.jpg"/>
          <p:cNvPicPr>
            <a:picLocks noChangeAspect="1" noChangeArrowheads="1"/>
          </p:cNvPicPr>
          <p:nvPr/>
        </p:nvPicPr>
        <p:blipFill rotWithShape="1">
          <a:blip r:embed="rId6">
            <a:extLst>
              <a:ext uri="{28A0092B-C50C-407E-A947-70E740481C1C}">
                <a14:useLocalDpi xmlns:a14="http://schemas.microsoft.com/office/drawing/2010/main" val="0"/>
              </a:ext>
            </a:extLst>
          </a:blip>
          <a:srcRect l="31599" r="27629"/>
          <a:stretch/>
        </p:blipFill>
        <p:spPr>
          <a:xfrm>
            <a:off x="609600" y="4599075"/>
            <a:ext cx="1219200" cy="1520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76867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Group Project</a:t>
            </a:r>
          </a:p>
        </p:txBody>
      </p:sp>
      <p:graphicFrame>
        <p:nvGraphicFramePr>
          <p:cNvPr id="3" name="Object 2">
            <a:extLst>
              <a:ext uri="{FF2B5EF4-FFF2-40B4-BE49-F238E27FC236}">
                <a16:creationId xmlns:a16="http://schemas.microsoft.com/office/drawing/2014/main" id="{403493BB-6D1F-4AC6-A87B-31FF12586E5C}"/>
              </a:ext>
            </a:extLst>
          </p:cNvPr>
          <p:cNvGraphicFramePr>
            <a:graphicFrameLocks noChangeAspect="1"/>
          </p:cNvGraphicFramePr>
          <p:nvPr>
            <p:extLst>
              <p:ext uri="{D42A27DB-BD31-4B8C-83A1-F6EECF244321}">
                <p14:modId xmlns:p14="http://schemas.microsoft.com/office/powerpoint/2010/main" val="3937091880"/>
              </p:ext>
            </p:extLst>
          </p:nvPr>
        </p:nvGraphicFramePr>
        <p:xfrm>
          <a:off x="1447800" y="1447800"/>
          <a:ext cx="6323012" cy="4456112"/>
        </p:xfrm>
        <a:graphic>
          <a:graphicData uri="http://schemas.openxmlformats.org/presentationml/2006/ole">
            <mc:AlternateContent xmlns:mc="http://schemas.openxmlformats.org/markup-compatibility/2006">
              <mc:Choice xmlns:v="urn:schemas-microsoft-com:vml" Requires="v">
                <p:oleObj spid="_x0000_s2050" name="Image" r:id="rId4" imgW="6323760" imgH="4456800" progId="Photoshop.Image.18">
                  <p:embed/>
                </p:oleObj>
              </mc:Choice>
              <mc:Fallback>
                <p:oleObj name="Image" r:id="rId4" imgW="6323760" imgH="4456800" progId="Photoshop.Image.18">
                  <p:embed/>
                  <p:pic>
                    <p:nvPicPr>
                      <p:cNvPr id="3" name="Object 2">
                        <a:extLst>
                          <a:ext uri="{FF2B5EF4-FFF2-40B4-BE49-F238E27FC236}">
                            <a16:creationId xmlns:a16="http://schemas.microsoft.com/office/drawing/2014/main" id="{403493BB-6D1F-4AC6-A87B-31FF12586E5C}"/>
                          </a:ext>
                        </a:extLst>
                      </p:cNvPr>
                      <p:cNvPicPr/>
                      <p:nvPr/>
                    </p:nvPicPr>
                    <p:blipFill>
                      <a:blip r:embed="rId5"/>
                      <a:stretch>
                        <a:fillRect/>
                      </a:stretch>
                    </p:blipFill>
                    <p:spPr>
                      <a:xfrm>
                        <a:off x="1447800" y="1447800"/>
                        <a:ext cx="6323012" cy="4456112"/>
                      </a:xfrm>
                      <a:prstGeom prst="rect">
                        <a:avLst/>
                      </a:prstGeom>
                    </p:spPr>
                  </p:pic>
                </p:oleObj>
              </mc:Fallback>
            </mc:AlternateContent>
          </a:graphicData>
        </a:graphic>
      </p:graphicFrame>
      <p:pic>
        <p:nvPicPr>
          <p:cNvPr id="1026" name="Picture 2" descr="http://images.huffingtonpost.com/2015-07-14-1436902565-6235018-SpongeBob_5.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a:xfrm>
            <a:off x="5667703" y="3755724"/>
            <a:ext cx="1741604" cy="1442371"/>
          </a:xfrm>
          <a:prstGeom prst="rect">
            <a:avLst/>
          </a:prstGeom>
          <a:noFill/>
          <a:extLst>
            <a:ext uri="{909E8E84-426E-40DD-AFC4-6F175D3DCCD1}">
              <a14:hiddenFill xmlns:a14="http://schemas.microsoft.com/office/drawing/2010/main">
                <a:solidFill>
                  <a:srgbClr val="FFFFFF"/>
                </a:solidFill>
              </a14:hiddenFill>
            </a:ext>
          </a:extLst>
        </p:spPr>
      </p:pic>
      <p:sp>
        <p:nvSpPr>
          <p:cNvPr id="4" name="Speech Bubble: Oval 3">
            <a:extLst>
              <a:ext uri="{FF2B5EF4-FFF2-40B4-BE49-F238E27FC236}">
                <a16:creationId xmlns:a16="http://schemas.microsoft.com/office/drawing/2014/main" id="{06C3979E-19F1-41EF-AE1C-A82FFFC43803}"/>
              </a:ext>
            </a:extLst>
          </p:cNvPr>
          <p:cNvSpPr/>
          <p:nvPr/>
        </p:nvSpPr>
        <p:spPr>
          <a:xfrm>
            <a:off x="2848303" y="860124"/>
            <a:ext cx="3352800" cy="1828800"/>
          </a:xfrm>
          <a:prstGeom prst="wedgeEllipse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Hey, we’re in town and I know it’s unexpected, but we’d like to see what you have so far!</a:t>
            </a:r>
          </a:p>
        </p:txBody>
      </p:sp>
      <p:sp>
        <p:nvSpPr>
          <p:cNvPr id="9" name="Speech Bubble: Oval 8">
            <a:extLst>
              <a:ext uri="{FF2B5EF4-FFF2-40B4-BE49-F238E27FC236}">
                <a16:creationId xmlns:a16="http://schemas.microsoft.com/office/drawing/2014/main" id="{ED16644D-27B8-4BF0-97FF-B8FAD223D871}"/>
              </a:ext>
            </a:extLst>
          </p:cNvPr>
          <p:cNvSpPr/>
          <p:nvPr/>
        </p:nvSpPr>
        <p:spPr>
          <a:xfrm>
            <a:off x="5989096" y="1447801"/>
            <a:ext cx="2926303" cy="2083928"/>
          </a:xfrm>
          <a:prstGeom prst="wedgeEllipse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Oh no!  Gene wrecked the site and Kobe is still trying to fix it, but I’m stuck here with the suits!</a:t>
            </a:r>
          </a:p>
        </p:txBody>
      </p:sp>
    </p:spTree>
    <p:extLst>
      <p:ext uri="{BB962C8B-B14F-4D97-AF65-F5344CB8AC3E}">
        <p14:creationId xmlns:p14="http://schemas.microsoft.com/office/powerpoint/2010/main" val="129297870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http://www.50img.com/wp-content/uploads/2016/04/6358493125468533551700185372_8-kobe-bryant-legacy-reasons-why-kobe-bryant-should-reti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99" r="27629"/>
          <a:stretch/>
        </p:blipFill>
        <p:spPr>
          <a:xfrm>
            <a:off x="6661566" y="2757422"/>
            <a:ext cx="1219200" cy="152047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numCol="1"/>
          <a:lstStyle/>
          <a:p>
            <a:r>
              <a:rPr lang="en-US" dirty="0"/>
              <a:t>The Group Project</a:t>
            </a:r>
          </a:p>
        </p:txBody>
      </p:sp>
      <p:pic>
        <p:nvPicPr>
          <p:cNvPr id="1026" name="Picture 2" descr="http://images.huffingtonpost.com/2015-07-14-1436902565-6235018-SpongeBob_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1173005" y="2628175"/>
            <a:ext cx="1741604" cy="144237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howbizgeek.com/wp-content/uploads/2013/09/Screen-Shot-2013-09-12-at-13.00.23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3886200" y="2741656"/>
            <a:ext cx="1239406" cy="1520474"/>
          </a:xfrm>
          <a:prstGeom prst="rect">
            <a:avLst/>
          </a:prstGeom>
          <a:noFill/>
          <a:extLst>
            <a:ext uri="{909E8E84-426E-40DD-AFC4-6F175D3DCCD1}">
              <a14:hiddenFill xmlns:a14="http://schemas.microsoft.com/office/drawing/2010/main">
                <a:solidFill>
                  <a:srgbClr val="FFFFFF"/>
                </a:solidFill>
              </a14:hiddenFill>
            </a:ext>
          </a:extLst>
        </p:spPr>
      </p:pic>
      <p:sp>
        <p:nvSpPr>
          <p:cNvPr id="23" name="Smiley Face 22"/>
          <p:cNvSpPr/>
          <p:nvPr/>
        </p:nvSpPr>
        <p:spPr>
          <a:xfrm>
            <a:off x="1752600" y="2781875"/>
            <a:ext cx="720018" cy="720018"/>
          </a:xfrm>
          <a:prstGeom prst="smileyFace">
            <a:avLst>
              <a:gd name="adj" fmla="val -4653"/>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4" name="Smiley Face 23"/>
          <p:cNvSpPr/>
          <p:nvPr/>
        </p:nvSpPr>
        <p:spPr>
          <a:xfrm>
            <a:off x="6858000" y="2843728"/>
            <a:ext cx="673931" cy="673931"/>
          </a:xfrm>
          <a:prstGeom prst="smileyFace">
            <a:avLst>
              <a:gd name="adj" fmla="val -4653"/>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3" name="TextBox 2">
            <a:extLst>
              <a:ext uri="{FF2B5EF4-FFF2-40B4-BE49-F238E27FC236}">
                <a16:creationId xmlns:a16="http://schemas.microsoft.com/office/drawing/2014/main" id="{7D45B046-4A71-41DE-8E61-1A71CFDDE8E5}"/>
              </a:ext>
            </a:extLst>
          </p:cNvPr>
          <p:cNvSpPr txBox="1"/>
          <p:nvPr/>
        </p:nvSpPr>
        <p:spPr>
          <a:xfrm>
            <a:off x="1447801" y="4876800"/>
            <a:ext cx="6432966" cy="1077218"/>
          </a:xfrm>
          <a:prstGeom prst="rect">
            <a:avLst/>
          </a:prstGeom>
          <a:noFill/>
        </p:spPr>
        <p:txBody>
          <a:bodyPr wrap="square" rtlCol="0">
            <a:spAutoFit/>
          </a:bodyPr>
          <a:lstStyle/>
          <a:p>
            <a:pPr algn="ctr"/>
            <a:r>
              <a:rPr lang="en-US" sz="3200" dirty="0"/>
              <a:t>We’re in trouble!  How could this have been avoided?</a:t>
            </a:r>
          </a:p>
        </p:txBody>
      </p:sp>
    </p:spTree>
    <p:extLst>
      <p:ext uri="{BB962C8B-B14F-4D97-AF65-F5344CB8AC3E}">
        <p14:creationId xmlns:p14="http://schemas.microsoft.com/office/powerpoint/2010/main" val="26827188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problems so far:</a:t>
            </a:r>
          </a:p>
        </p:txBody>
      </p:sp>
      <p:sp>
        <p:nvSpPr>
          <p:cNvPr id="9" name="Content Placeholder 2"/>
          <p:cNvSpPr txBox="1">
            <a:spLocks/>
          </p:cNvSpPr>
          <p:nvPr/>
        </p:nvSpPr>
        <p:spPr>
          <a:xfrm>
            <a:off x="443345" y="914400"/>
            <a:ext cx="8229600" cy="5181600"/>
          </a:xfrm>
          <a:prstGeom prst="rect">
            <a:avLst/>
          </a:prstGeom>
        </p:spPr>
        <p:txBody>
          <a:bodyPr numCol="1">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514350" indent="-28575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Everyone is working on their own copies and someone (Bob) has to spend a lot of time merging the work together.  This is time consuming and error prone, and it prevents Bob from writing code.</a:t>
            </a:r>
            <a:br>
              <a:rPr lang="en-US" sz="2000" dirty="0">
                <a:latin typeface="Arial" panose="020B0604020202020204" pitchFamily="34" charset="0"/>
                <a:ea typeface="Roboto" panose="02000000000000000000" pitchFamily="2" charset="0"/>
                <a:cs typeface="Arial" panose="020B0604020202020204" pitchFamily="34" charset="0"/>
              </a:rPr>
            </a:br>
            <a:endParaRPr lang="en-US" sz="2000" dirty="0">
              <a:latin typeface="Arial" panose="020B0604020202020204" pitchFamily="34" charset="0"/>
              <a:ea typeface="Roboto" panose="02000000000000000000" pitchFamily="2" charset="0"/>
              <a:cs typeface="Arial" panose="020B0604020202020204" pitchFamily="34" charset="0"/>
            </a:endParaRPr>
          </a:p>
          <a:p>
            <a:pPr marL="514350" indent="-28575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Kobe must constantly interact with Bob to get the latest working copy.  This slows him down at a time when velocity is crucial.</a:t>
            </a:r>
            <a:br>
              <a:rPr lang="en-US" sz="2000" dirty="0">
                <a:latin typeface="Arial" panose="020B0604020202020204" pitchFamily="34" charset="0"/>
                <a:ea typeface="Roboto" panose="02000000000000000000" pitchFamily="2" charset="0"/>
                <a:cs typeface="Arial" panose="020B0604020202020204" pitchFamily="34" charset="0"/>
              </a:rPr>
            </a:br>
            <a:endParaRPr lang="en-US" sz="2000" dirty="0">
              <a:latin typeface="Arial" panose="020B0604020202020204" pitchFamily="34" charset="0"/>
              <a:ea typeface="Roboto" panose="02000000000000000000" pitchFamily="2" charset="0"/>
              <a:cs typeface="Arial" panose="020B0604020202020204" pitchFamily="34" charset="0"/>
            </a:endParaRPr>
          </a:p>
          <a:p>
            <a:pPr marL="514350" indent="-28575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Most of what Gene is doing is disruptive.  If only we could vet changes before they come in, or at least back out breaking changes.</a:t>
            </a:r>
            <a:br>
              <a:rPr lang="en-US" sz="2000" dirty="0">
                <a:latin typeface="Arial" panose="020B0604020202020204" pitchFamily="34" charset="0"/>
                <a:ea typeface="Roboto" panose="02000000000000000000" pitchFamily="2" charset="0"/>
                <a:cs typeface="Arial" panose="020B0604020202020204" pitchFamily="34" charset="0"/>
              </a:rPr>
            </a:br>
            <a:endParaRPr lang="en-US" sz="2000" dirty="0">
              <a:latin typeface="Arial" panose="020B0604020202020204" pitchFamily="34" charset="0"/>
              <a:ea typeface="Roboto" panose="02000000000000000000" pitchFamily="2" charset="0"/>
              <a:cs typeface="Arial" panose="020B0604020202020204" pitchFamily="34" charset="0"/>
            </a:endParaRPr>
          </a:p>
          <a:p>
            <a:pPr marL="514350" indent="-28575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The suits showed up unexpectedly and wanted a demo, but the team were unprepared and couldn’t show one.  This made the investors nervous.  If only there were a way to always have a stable version of the site instantly available…</a:t>
            </a:r>
          </a:p>
          <a:p>
            <a:pPr marL="514350" indent="-285750">
              <a:spcBef>
                <a:spcPts val="0"/>
              </a:spcBef>
            </a:pPr>
            <a:endParaRPr lang="en-US" sz="1800" b="1"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75702698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Version Control</a:t>
            </a:r>
          </a:p>
        </p:txBody>
      </p:sp>
      <p:sp>
        <p:nvSpPr>
          <p:cNvPr id="9" name="Content Placeholder 2"/>
          <p:cNvSpPr txBox="1">
            <a:spLocks/>
          </p:cNvSpPr>
          <p:nvPr/>
        </p:nvSpPr>
        <p:spPr>
          <a:xfrm>
            <a:off x="443345" y="914400"/>
            <a:ext cx="8229600" cy="5181600"/>
          </a:xfrm>
          <a:prstGeom prst="rect">
            <a:avLst/>
          </a:prstGeom>
        </p:spPr>
        <p:txBody>
          <a:bodyPr numCol="1">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Font typeface="Arial" panose="020B0604020202020204" pitchFamily="34" charset="0"/>
              <a:buNone/>
            </a:pPr>
            <a:r>
              <a:rPr lang="en-US" sz="1800" b="1" u="sng" dirty="0">
                <a:latin typeface="Arial" panose="020B0604020202020204" pitchFamily="34" charset="0"/>
                <a:ea typeface="Roboto" panose="02000000000000000000" pitchFamily="2" charset="0"/>
                <a:cs typeface="Arial" panose="020B0604020202020204" pitchFamily="34" charset="0"/>
              </a:rPr>
              <a:t>Version Control:</a:t>
            </a:r>
            <a:br>
              <a:rPr lang="en-US" sz="1800" dirty="0">
                <a:latin typeface="Arial" panose="020B0604020202020204" pitchFamily="34" charset="0"/>
                <a:ea typeface="Roboto" panose="02000000000000000000" pitchFamily="2" charset="0"/>
                <a:cs typeface="Arial" panose="020B0604020202020204" pitchFamily="34" charset="0"/>
              </a:rPr>
            </a:br>
            <a:r>
              <a:rPr lang="en-US" sz="1800" dirty="0">
                <a:latin typeface="Arial" panose="020B0604020202020204" pitchFamily="34" charset="0"/>
                <a:ea typeface="Roboto" panose="02000000000000000000" pitchFamily="2" charset="0"/>
                <a:cs typeface="Arial" panose="020B0604020202020204" pitchFamily="34" charset="0"/>
              </a:rPr>
              <a:t>Provides a organized system for managing code for when multiple developers work on a project </a:t>
            </a:r>
          </a:p>
          <a:p>
            <a:pPr marL="228600" indent="0">
              <a:spcBef>
                <a:spcPts val="0"/>
              </a:spcBef>
              <a:buFont typeface="Arial" panose="020B0604020202020204" pitchFamily="34" charset="0"/>
              <a:buNone/>
            </a:pPr>
            <a:r>
              <a:rPr lang="en-US" sz="1800" dirty="0">
                <a:latin typeface="Arial" panose="020B0604020202020204" pitchFamily="34" charset="0"/>
                <a:ea typeface="Roboto" panose="02000000000000000000" pitchFamily="2" charset="0"/>
                <a:cs typeface="Arial" panose="020B0604020202020204" pitchFamily="34" charset="0"/>
              </a:rPr>
              <a:t>at the same time.</a:t>
            </a:r>
          </a:p>
          <a:p>
            <a:pPr marL="228600" indent="0">
              <a:spcBef>
                <a:spcPts val="0"/>
              </a:spcBef>
              <a:buFont typeface="Arial" panose="020B0604020202020204" pitchFamily="34" charset="0"/>
              <a:buNone/>
            </a:pPr>
            <a:endParaRPr lang="en-US" sz="1800" b="1" u="sng"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Font typeface="Arial" panose="020B0604020202020204" pitchFamily="34" charset="0"/>
              <a:buNone/>
            </a:pPr>
            <a:r>
              <a:rPr lang="en-US" sz="1800" b="1" u="sng" dirty="0">
                <a:latin typeface="Arial" panose="020B0604020202020204" pitchFamily="34" charset="0"/>
                <a:ea typeface="Roboto" panose="02000000000000000000" pitchFamily="2" charset="0"/>
                <a:cs typeface="Arial" panose="020B0604020202020204" pitchFamily="34" charset="0"/>
              </a:rPr>
              <a:t>The Benefits of </a:t>
            </a:r>
            <a:r>
              <a:rPr lang="en-US" sz="1800" b="1" u="sng" dirty="0" err="1">
                <a:latin typeface="Arial" panose="020B0604020202020204" pitchFamily="34" charset="0"/>
                <a:ea typeface="Roboto" panose="02000000000000000000" pitchFamily="2" charset="0"/>
                <a:cs typeface="Arial" panose="020B0604020202020204" pitchFamily="34" charset="0"/>
              </a:rPr>
              <a:t>Git</a:t>
            </a:r>
            <a:r>
              <a:rPr lang="en-US" sz="1800" b="1" u="sng" dirty="0">
                <a:latin typeface="Arial" panose="020B0604020202020204" pitchFamily="34" charset="0"/>
                <a:ea typeface="Roboto" panose="02000000000000000000" pitchFamily="2" charset="0"/>
                <a:cs typeface="Arial" panose="020B0604020202020204" pitchFamily="34" charset="0"/>
              </a:rPr>
              <a:t>:</a:t>
            </a:r>
          </a:p>
          <a:p>
            <a:pPr marL="228600" indent="0">
              <a:spcBef>
                <a:spcPts val="0"/>
              </a:spcBef>
              <a:buFont typeface="Arial" panose="020B0604020202020204" pitchFamily="34" charset="0"/>
              <a:buNone/>
            </a:pPr>
            <a:endParaRPr lang="en-US" sz="1800" b="1" u="sng"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1800" dirty="0">
                <a:latin typeface="Arial" panose="020B0604020202020204" pitchFamily="34" charset="0"/>
                <a:ea typeface="Roboto" panose="02000000000000000000" pitchFamily="2" charset="0"/>
                <a:cs typeface="Arial" panose="020B0604020202020204" pitchFamily="34" charset="0"/>
              </a:rPr>
              <a:t>You can synchronize files between developers on the team, or in the case of open source projects, the whole world.</a:t>
            </a:r>
          </a:p>
          <a:p>
            <a:pPr marL="742950" indent="-514350">
              <a:spcBef>
                <a:spcPts val="0"/>
              </a:spcBef>
              <a:buFont typeface="+mj-lt"/>
              <a:buAutoNum type="arabicPeriod"/>
            </a:pPr>
            <a:r>
              <a:rPr lang="en-US" sz="1800" dirty="0">
                <a:latin typeface="Arial" panose="020B0604020202020204" pitchFamily="34" charset="0"/>
                <a:ea typeface="Roboto" panose="02000000000000000000" pitchFamily="2" charset="0"/>
                <a:cs typeface="Arial" panose="020B0604020202020204" pitchFamily="34" charset="0"/>
              </a:rPr>
              <a:t>It’s a time machine.  You can go back to previous versions of the files.</a:t>
            </a:r>
          </a:p>
          <a:p>
            <a:pPr marL="742950" indent="-514350">
              <a:spcBef>
                <a:spcPts val="0"/>
              </a:spcBef>
              <a:buFont typeface="+mj-lt"/>
              <a:buAutoNum type="arabicPeriod"/>
            </a:pPr>
            <a:r>
              <a:rPr lang="en-US" sz="1800" dirty="0">
                <a:latin typeface="Arial" panose="020B0604020202020204" pitchFamily="34" charset="0"/>
                <a:ea typeface="Roboto" panose="02000000000000000000" pitchFamily="2" charset="0"/>
                <a:cs typeface="Arial" panose="020B0604020202020204" pitchFamily="34" charset="0"/>
              </a:rPr>
              <a:t>You can control who is and is not allowed to send you changes, and you can vet the changes before they are allowed into your code.</a:t>
            </a:r>
          </a:p>
          <a:p>
            <a:pPr marL="742950" indent="-514350">
              <a:spcBef>
                <a:spcPts val="0"/>
              </a:spcBef>
              <a:buFont typeface="+mj-lt"/>
              <a:buAutoNum type="arabicPeriod"/>
            </a:pPr>
            <a:r>
              <a:rPr lang="en-US" sz="1800" dirty="0">
                <a:latin typeface="Arial" panose="020B0604020202020204" pitchFamily="34" charset="0"/>
                <a:ea typeface="Roboto" panose="02000000000000000000" pitchFamily="2" charset="0"/>
                <a:cs typeface="Arial" panose="020B0604020202020204" pitchFamily="34" charset="0"/>
              </a:rPr>
              <a:t>It’s a perfect backup. Git stores the entire revision history on everyone’s machine.</a:t>
            </a:r>
          </a:p>
          <a:p>
            <a:pPr marL="742950" indent="-514350">
              <a:spcBef>
                <a:spcPts val="0"/>
              </a:spcBef>
              <a:buFont typeface="+mj-lt"/>
              <a:buAutoNum type="arabicPeriod"/>
            </a:pPr>
            <a:r>
              <a:rPr lang="en-US" sz="1800" dirty="0">
                <a:latin typeface="Arial" panose="020B0604020202020204" pitchFamily="34" charset="0"/>
                <a:ea typeface="Roboto" panose="02000000000000000000" pitchFamily="2" charset="0"/>
                <a:cs typeface="Arial" panose="020B0604020202020204" pitchFamily="34" charset="0"/>
              </a:rPr>
              <a:t>Always have a working demo!  Git allows you to take a “snapshot” (by creating a “stable” branch) of your code at points in time, so if you need to give a working copy to your boss while simultaneously tearing apart your site or app to fix something or make it better, you can.</a:t>
            </a:r>
          </a:p>
          <a:p>
            <a:pPr marL="742950" indent="-514350">
              <a:spcBef>
                <a:spcPts val="0"/>
              </a:spcBef>
              <a:buFont typeface="+mj-lt"/>
              <a:buAutoNum type="arabicPeriod"/>
            </a:pPr>
            <a:endParaRPr lang="en-US" sz="1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Font typeface="Arial" panose="020B0604020202020204" pitchFamily="34" charset="0"/>
              <a:buNone/>
            </a:pPr>
            <a:endParaRPr lang="en-US" sz="1800" b="1" u="sng"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Font typeface="Arial" panose="020B0604020202020204" pitchFamily="34" charset="0"/>
              <a:buNone/>
            </a:pPr>
            <a:endParaRPr lang="en" altLang="en" sz="1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Font typeface="Arial" panose="020B0604020202020204" pitchFamily="34" charset="0"/>
              <a:buNone/>
            </a:pPr>
            <a:endParaRPr lang="en-US" sz="1800" b="1" u="sng"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Font typeface="Arial" panose="020B0604020202020204" pitchFamily="34" charset="0"/>
              <a:buNone/>
            </a:pPr>
            <a:endParaRPr lang="en" altLang="en" sz="1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43226131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Version Control</a:t>
            </a:r>
          </a:p>
        </p:txBody>
      </p:sp>
      <p:sp>
        <p:nvSpPr>
          <p:cNvPr id="3" name="TextBox 2">
            <a:extLst>
              <a:ext uri="{FF2B5EF4-FFF2-40B4-BE49-F238E27FC236}">
                <a16:creationId xmlns:a16="http://schemas.microsoft.com/office/drawing/2014/main" id="{0A5E1976-5B6D-49D4-B831-9673DC5DBF40}"/>
              </a:ext>
            </a:extLst>
          </p:cNvPr>
          <p:cNvSpPr txBox="1"/>
          <p:nvPr/>
        </p:nvSpPr>
        <p:spPr>
          <a:xfrm>
            <a:off x="3886200" y="1143000"/>
            <a:ext cx="4800600" cy="2308324"/>
          </a:xfrm>
          <a:prstGeom prst="rect">
            <a:avLst/>
          </a:prstGeom>
          <a:noFill/>
        </p:spPr>
        <p:txBody>
          <a:bodyPr wrap="square" rtlCol="0">
            <a:spAutoFit/>
          </a:bodyPr>
          <a:lstStyle/>
          <a:p>
            <a:r>
              <a:rPr lang="en-US" dirty="0"/>
              <a:t>Git </a:t>
            </a:r>
            <a:r>
              <a:rPr lang="en-US" dirty="0" err="1"/>
              <a:t>Init</a:t>
            </a:r>
            <a:r>
              <a:rPr lang="en-US" dirty="0"/>
              <a:t> (creates a local repo)</a:t>
            </a:r>
          </a:p>
          <a:p>
            <a:r>
              <a:rPr lang="en-US" dirty="0"/>
              <a:t>Git Add (adds files)</a:t>
            </a:r>
          </a:p>
          <a:p>
            <a:r>
              <a:rPr lang="en-US" dirty="0"/>
              <a:t>Git Commit (commits the changes locally)</a:t>
            </a:r>
          </a:p>
          <a:p>
            <a:endParaRPr lang="en-US" dirty="0"/>
          </a:p>
          <a:p>
            <a:r>
              <a:rPr lang="en-US" dirty="0"/>
              <a:t>Set up a repo on GitHub, </a:t>
            </a:r>
            <a:r>
              <a:rPr lang="en-US" dirty="0" err="1"/>
              <a:t>BitBucket</a:t>
            </a:r>
            <a:r>
              <a:rPr lang="en-US" dirty="0"/>
              <a:t>, Amazon, </a:t>
            </a:r>
            <a:r>
              <a:rPr lang="en-US" dirty="0" err="1"/>
              <a:t>BeanstalkApp</a:t>
            </a:r>
            <a:r>
              <a:rPr lang="en-US" dirty="0"/>
              <a:t> or Google (not all of these are free)</a:t>
            </a:r>
          </a:p>
          <a:p>
            <a:endParaRPr lang="en-US" dirty="0"/>
          </a:p>
          <a:p>
            <a:r>
              <a:rPr lang="en-US" dirty="0"/>
              <a:t>Git Push (push local changes to GitHub)</a:t>
            </a:r>
          </a:p>
        </p:txBody>
      </p:sp>
      <p:pic>
        <p:nvPicPr>
          <p:cNvPr id="5" name="Picture 2" descr="http://images.huffingtonpost.com/2015-07-14-1436902565-6235018-SpongeBob_5.png">
            <a:extLst>
              <a:ext uri="{FF2B5EF4-FFF2-40B4-BE49-F238E27FC236}">
                <a16:creationId xmlns:a16="http://schemas.microsoft.com/office/drawing/2014/main" id="{EC8961FF-A550-4A2B-8159-E36A975748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914400" y="1575976"/>
            <a:ext cx="1741604" cy="14423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http://www.50img.com/wp-content/uploads/2016/04/6358493125468533551700185372_8-kobe-bryant-legacy-reasons-why-kobe-bryant-should-retire.jpg">
            <a:extLst>
              <a:ext uri="{FF2B5EF4-FFF2-40B4-BE49-F238E27FC236}">
                <a16:creationId xmlns:a16="http://schemas.microsoft.com/office/drawing/2014/main" id="{E1BFA181-56E3-4895-A06A-E1E1FF86412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599" r="27629"/>
          <a:stretch/>
        </p:blipFill>
        <p:spPr>
          <a:xfrm>
            <a:off x="536066" y="4139293"/>
            <a:ext cx="1219200" cy="15204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AD85E8E-666E-45CA-A23F-9F3F460C98E5}"/>
              </a:ext>
            </a:extLst>
          </p:cNvPr>
          <p:cNvSpPr txBox="1"/>
          <p:nvPr/>
        </p:nvSpPr>
        <p:spPr>
          <a:xfrm>
            <a:off x="3886200" y="4114800"/>
            <a:ext cx="4800600" cy="1754326"/>
          </a:xfrm>
          <a:prstGeom prst="rect">
            <a:avLst/>
          </a:prstGeom>
          <a:noFill/>
        </p:spPr>
        <p:txBody>
          <a:bodyPr wrap="square" rtlCol="0">
            <a:spAutoFit/>
          </a:bodyPr>
          <a:lstStyle/>
          <a:p>
            <a:r>
              <a:rPr lang="en-US" dirty="0"/>
              <a:t>Git clone (Copies the latest to local compute)</a:t>
            </a:r>
          </a:p>
          <a:p>
            <a:r>
              <a:rPr lang="en-US" dirty="0"/>
              <a:t>Make changes / add files</a:t>
            </a:r>
          </a:p>
          <a:p>
            <a:r>
              <a:rPr lang="en-US" dirty="0"/>
              <a:t>Git add (Stages the changes locally)</a:t>
            </a:r>
          </a:p>
          <a:p>
            <a:r>
              <a:rPr lang="en-US" dirty="0"/>
              <a:t>Git Commit (Commits the changes locally)</a:t>
            </a:r>
          </a:p>
          <a:p>
            <a:r>
              <a:rPr lang="en-US" dirty="0"/>
              <a:t>Git push (Sends their changes to GitHub)</a:t>
            </a:r>
          </a:p>
          <a:p>
            <a:r>
              <a:rPr lang="en-US" dirty="0"/>
              <a:t>Git pull (Syncs changes made by everyone else)</a:t>
            </a:r>
          </a:p>
        </p:txBody>
      </p:sp>
      <p:pic>
        <p:nvPicPr>
          <p:cNvPr id="8" name="Picture 2" descr="http://showbizgeek.com/wp-content/uploads/2013/09/Screen-Shot-2013-09-12-at-13.00.231.png">
            <a:extLst>
              <a:ext uri="{FF2B5EF4-FFF2-40B4-BE49-F238E27FC236}">
                <a16:creationId xmlns:a16="http://schemas.microsoft.com/office/drawing/2014/main" id="{C2A525C7-1160-48B3-AD8B-4A8F02FA0CF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2036301" y="4139293"/>
            <a:ext cx="1239406" cy="1520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950603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Group Project</a:t>
            </a:r>
          </a:p>
        </p:txBody>
      </p:sp>
      <p:pic>
        <p:nvPicPr>
          <p:cNvPr id="1026"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flipV="1">
            <a:off x="2057400" y="14991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34125" y="896992"/>
            <a:ext cx="2514600" cy="2514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43175" y="1222177"/>
            <a:ext cx="1665841" cy="276999"/>
          </a:xfrm>
          <a:prstGeom prst="rect">
            <a:avLst/>
          </a:prstGeom>
          <a:noFill/>
        </p:spPr>
        <p:txBody>
          <a:bodyPr wrap="none" numCol="1" rtlCol="0">
            <a:spAutoFit/>
          </a:bodyPr>
          <a:lstStyle/>
          <a:p>
            <a:r>
              <a:rPr lang="en-US" sz="1200" dirty="0">
                <a:latin typeface="Arial" panose="020B0604020202020204" pitchFamily="34" charset="0"/>
                <a:cs typeface="Arial" panose="020B0604020202020204" pitchFamily="34" charset="0"/>
              </a:rPr>
              <a:t>Programming Away…</a:t>
            </a:r>
          </a:p>
        </p:txBody>
      </p:sp>
      <p:cxnSp>
        <p:nvCxnSpPr>
          <p:cNvPr id="13" name="Straight Connector 12"/>
          <p:cNvCxnSpPr/>
          <p:nvPr/>
        </p:nvCxnSpPr>
        <p:spPr>
          <a:xfrm flipV="1">
            <a:off x="2085975" y="4746999"/>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667000" y="4441534"/>
            <a:ext cx="1665841" cy="276999"/>
          </a:xfrm>
          <a:prstGeom prst="rect">
            <a:avLst/>
          </a:prstGeom>
          <a:noFill/>
        </p:spPr>
        <p:txBody>
          <a:bodyPr wrap="none" numCol="1" rtlCol="0">
            <a:spAutoFit/>
          </a:bodyPr>
          <a:lstStyle/>
          <a:p>
            <a:r>
              <a:rPr lang="en-US" sz="1200" dirty="0">
                <a:latin typeface="Arial" panose="020B0604020202020204" pitchFamily="34" charset="0"/>
                <a:cs typeface="Arial" panose="020B0604020202020204" pitchFamily="34" charset="0"/>
              </a:rPr>
              <a:t>Programming Away…</a:t>
            </a:r>
          </a:p>
        </p:txBody>
      </p:sp>
      <p:pic>
        <p:nvPicPr>
          <p:cNvPr id="15"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34125" y="3700224"/>
            <a:ext cx="2514600" cy="251460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p:cNvCxnSpPr/>
          <p:nvPr/>
        </p:nvCxnSpPr>
        <p:spPr>
          <a:xfrm flipV="1">
            <a:off x="4209016" y="2154292"/>
            <a:ext cx="2125109" cy="1115538"/>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209016" y="3315593"/>
            <a:ext cx="2125109" cy="1641931"/>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2057400" y="2925625"/>
            <a:ext cx="3962400" cy="7745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1" name="TextBox 20"/>
          <p:cNvSpPr txBox="1"/>
          <p:nvPr/>
        </p:nvSpPr>
        <p:spPr>
          <a:xfrm>
            <a:off x="2171700" y="2969546"/>
            <a:ext cx="3733800" cy="646331"/>
          </a:xfrm>
          <a:prstGeom prst="rect">
            <a:avLst/>
          </a:prstGeom>
          <a:noFill/>
        </p:spPr>
        <p:txBody>
          <a:bodyPr wrap="square" numCol="1" rtlCol="0">
            <a:spAutoFit/>
          </a:bodyPr>
          <a:lstStyle/>
          <a:p>
            <a:pPr algn="ctr"/>
            <a:r>
              <a:rPr lang="en-US" b="1" dirty="0">
                <a:solidFill>
                  <a:schemeClr val="bg1"/>
                </a:solidFill>
                <a:latin typeface="Arial" panose="020B0604020202020204" pitchFamily="34" charset="0"/>
                <a:cs typeface="Arial" panose="020B0604020202020204" pitchFamily="34" charset="0"/>
              </a:rPr>
              <a:t>Git allows you to synchronize changes using Push and Pull</a:t>
            </a:r>
          </a:p>
        </p:txBody>
      </p:sp>
      <p:pic>
        <p:nvPicPr>
          <p:cNvPr id="17" name="Picture 16" descr="http://www.50img.com/wp-content/uploads/2016/04/6358493125468533551700185372_8-kobe-bryant-legacy-reasons-why-kobe-bryant-should-retire.jpg"/>
          <p:cNvPicPr>
            <a:picLocks noChangeAspect="1" noChangeArrowheads="1"/>
          </p:cNvPicPr>
          <p:nvPr/>
        </p:nvPicPr>
        <p:blipFill rotWithShape="1">
          <a:blip r:embed="rId5">
            <a:extLst>
              <a:ext uri="{28A0092B-C50C-407E-A947-70E740481C1C}">
                <a14:useLocalDpi xmlns:a14="http://schemas.microsoft.com/office/drawing/2010/main" val="0"/>
              </a:ext>
            </a:extLst>
          </a:blip>
          <a:srcRect l="31599" r="27629"/>
          <a:stretch/>
        </p:blipFill>
        <p:spPr>
          <a:xfrm>
            <a:off x="609600" y="4599075"/>
            <a:ext cx="1219200" cy="1520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81384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a:off x="304800" y="75954"/>
            <a:ext cx="6477000" cy="461665"/>
          </a:xfrm>
          <a:prstGeom prst="rect">
            <a:avLst/>
          </a:prstGeom>
        </p:spPr>
        <p:txBody>
          <a:bodyPr wrap="square" numCol="1">
            <a:spAutoFit/>
          </a:bodyPr>
          <a:lstStyle/>
          <a:p>
            <a:r>
              <a:rPr lang="en-US" sz="2400" b="1" dirty="0">
                <a:latin typeface="Arial" panose="020B0604020202020204" pitchFamily="34" charset="0"/>
                <a:cs typeface="Arial" panose="020B0604020202020204" pitchFamily="34" charset="0"/>
              </a:rPr>
              <a:t>The Group Project </a:t>
            </a:r>
            <a:r>
              <a:rPr lang="en-US" sz="2400" b="1" u="sng" dirty="0">
                <a:latin typeface="Arial" panose="020B0604020202020204" pitchFamily="34" charset="0"/>
                <a:cs typeface="Arial" panose="020B0604020202020204" pitchFamily="34" charset="0"/>
              </a:rPr>
              <a:t>with Version Control</a:t>
            </a:r>
          </a:p>
        </p:txBody>
      </p:sp>
      <p:sp>
        <p:nvSpPr>
          <p:cNvPr id="16" name="TextBox 15"/>
          <p:cNvSpPr txBox="1"/>
          <p:nvPr/>
        </p:nvSpPr>
        <p:spPr>
          <a:xfrm>
            <a:off x="2462635" y="1061591"/>
            <a:ext cx="3241015" cy="369332"/>
          </a:xfrm>
          <a:prstGeom prst="rect">
            <a:avLst/>
          </a:prstGeom>
          <a:noFill/>
        </p:spPr>
        <p:txBody>
          <a:bodyPr wrap="none" numCol="1" rtlCol="0">
            <a:spAutoFit/>
          </a:bodyPr>
          <a:lstStyle/>
          <a:p>
            <a:r>
              <a:rPr lang="en-US" b="1" u="sng" dirty="0">
                <a:latin typeface="Arial" panose="020B0604020202020204" pitchFamily="34" charset="0"/>
                <a:cs typeface="Arial" panose="020B0604020202020204" pitchFamily="34" charset="0"/>
              </a:rPr>
              <a:t>Main Branch (SpongeBob's)</a:t>
            </a:r>
          </a:p>
        </p:txBody>
      </p:sp>
      <p:sp>
        <p:nvSpPr>
          <p:cNvPr id="17" name="TextBox 16"/>
          <p:cNvSpPr txBox="1"/>
          <p:nvPr/>
        </p:nvSpPr>
        <p:spPr>
          <a:xfrm>
            <a:off x="4171876" y="5845492"/>
            <a:ext cx="1804725" cy="369332"/>
          </a:xfrm>
          <a:prstGeom prst="rect">
            <a:avLst/>
          </a:prstGeom>
          <a:noFill/>
        </p:spPr>
        <p:txBody>
          <a:bodyPr wrap="none" numCol="1" rtlCol="0">
            <a:spAutoFit/>
          </a:bodyPr>
          <a:lstStyle/>
          <a:p>
            <a:r>
              <a:rPr lang="en-US" b="1" u="sng" dirty="0">
                <a:latin typeface="Arial" panose="020B0604020202020204" pitchFamily="34" charset="0"/>
                <a:cs typeface="Arial" panose="020B0604020202020204" pitchFamily="34" charset="0"/>
              </a:rPr>
              <a:t>Kobe’s Branch</a:t>
            </a:r>
          </a:p>
        </p:txBody>
      </p:sp>
      <p:pic>
        <p:nvPicPr>
          <p:cNvPr id="23" name="Picture 10" descr="Image result for html fi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2475398" y="1512502"/>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Image result for html fi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3611076" y="1504881"/>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Image result for html fi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4746754" y="1502873"/>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Image result for html fi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5882432" y="1502872"/>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Image result for html fi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7018110" y="1502871"/>
            <a:ext cx="880835" cy="880835"/>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2693384" y="2422779"/>
            <a:ext cx="298480" cy="338554"/>
          </a:xfrm>
          <a:prstGeom prst="rect">
            <a:avLst/>
          </a:prstGeom>
        </p:spPr>
        <p:txBody>
          <a:bodyPr wrap="none" numCol="1">
            <a:spAutoFit/>
          </a:bodyPr>
          <a:lstStyle/>
          <a:p>
            <a:r>
              <a:rPr lang="en-US" sz="1600" b="1" dirty="0">
                <a:latin typeface="Arial" panose="020B0604020202020204" pitchFamily="34" charset="0"/>
                <a:cs typeface="Arial" panose="020B0604020202020204" pitchFamily="34" charset="0"/>
              </a:rPr>
              <a:t>1</a:t>
            </a:r>
          </a:p>
        </p:txBody>
      </p:sp>
      <p:sp>
        <p:nvSpPr>
          <p:cNvPr id="29" name="Rectangle 28"/>
          <p:cNvSpPr/>
          <p:nvPr/>
        </p:nvSpPr>
        <p:spPr>
          <a:xfrm>
            <a:off x="3813160" y="2419959"/>
            <a:ext cx="298480" cy="338554"/>
          </a:xfrm>
          <a:prstGeom prst="rect">
            <a:avLst/>
          </a:prstGeom>
        </p:spPr>
        <p:txBody>
          <a:bodyPr wrap="none" numCol="1">
            <a:spAutoFit/>
          </a:bodyPr>
          <a:lstStyle/>
          <a:p>
            <a:r>
              <a:rPr lang="en-US" sz="1600" b="1" dirty="0">
                <a:latin typeface="Arial" panose="020B0604020202020204" pitchFamily="34" charset="0"/>
                <a:cs typeface="Arial" panose="020B0604020202020204" pitchFamily="34" charset="0"/>
              </a:rPr>
              <a:t>2</a:t>
            </a:r>
          </a:p>
        </p:txBody>
      </p:sp>
      <p:sp>
        <p:nvSpPr>
          <p:cNvPr id="30" name="Rectangle 29"/>
          <p:cNvSpPr/>
          <p:nvPr/>
        </p:nvSpPr>
        <p:spPr>
          <a:xfrm>
            <a:off x="4893890" y="2426920"/>
            <a:ext cx="298480" cy="338554"/>
          </a:xfrm>
          <a:prstGeom prst="rect">
            <a:avLst/>
          </a:prstGeom>
        </p:spPr>
        <p:txBody>
          <a:bodyPr wrap="none" numCol="1">
            <a:spAutoFit/>
          </a:bodyPr>
          <a:lstStyle/>
          <a:p>
            <a:r>
              <a:rPr lang="en-US" sz="1600" b="1" dirty="0">
                <a:latin typeface="Arial" panose="020B0604020202020204" pitchFamily="34" charset="0"/>
                <a:cs typeface="Arial" panose="020B0604020202020204" pitchFamily="34" charset="0"/>
              </a:rPr>
              <a:t>3</a:t>
            </a:r>
          </a:p>
        </p:txBody>
      </p:sp>
      <p:sp>
        <p:nvSpPr>
          <p:cNvPr id="31" name="Rectangle 30"/>
          <p:cNvSpPr/>
          <p:nvPr/>
        </p:nvSpPr>
        <p:spPr>
          <a:xfrm>
            <a:off x="6149076" y="2426920"/>
            <a:ext cx="298480" cy="338554"/>
          </a:xfrm>
          <a:prstGeom prst="rect">
            <a:avLst/>
          </a:prstGeom>
        </p:spPr>
        <p:txBody>
          <a:bodyPr wrap="none" numCol="1">
            <a:spAutoFit/>
          </a:bodyPr>
          <a:lstStyle/>
          <a:p>
            <a:r>
              <a:rPr lang="en-US" sz="1600" b="1" dirty="0">
                <a:latin typeface="Arial" panose="020B0604020202020204" pitchFamily="34" charset="0"/>
                <a:cs typeface="Arial" panose="020B0604020202020204" pitchFamily="34" charset="0"/>
              </a:rPr>
              <a:t>4</a:t>
            </a:r>
          </a:p>
        </p:txBody>
      </p:sp>
      <p:sp>
        <p:nvSpPr>
          <p:cNvPr id="32" name="Rectangle 31"/>
          <p:cNvSpPr/>
          <p:nvPr/>
        </p:nvSpPr>
        <p:spPr>
          <a:xfrm>
            <a:off x="7259327" y="2426920"/>
            <a:ext cx="298480" cy="338554"/>
          </a:xfrm>
          <a:prstGeom prst="rect">
            <a:avLst/>
          </a:prstGeom>
        </p:spPr>
        <p:txBody>
          <a:bodyPr wrap="none" numCol="1">
            <a:spAutoFit/>
          </a:bodyPr>
          <a:lstStyle/>
          <a:p>
            <a:r>
              <a:rPr lang="en-US" sz="1600" b="1" dirty="0">
                <a:latin typeface="Arial" panose="020B0604020202020204" pitchFamily="34" charset="0"/>
                <a:cs typeface="Arial" panose="020B0604020202020204" pitchFamily="34" charset="0"/>
              </a:rPr>
              <a:t>5</a:t>
            </a:r>
          </a:p>
        </p:txBody>
      </p:sp>
      <p:pic>
        <p:nvPicPr>
          <p:cNvPr id="33" name="Picture 10" descr="Image result for html fi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4790233" y="4956644"/>
            <a:ext cx="880835" cy="880835"/>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Curved Connector 33"/>
          <p:cNvCxnSpPr/>
          <p:nvPr/>
        </p:nvCxnSpPr>
        <p:spPr>
          <a:xfrm rot="5400000" flipH="1" flipV="1">
            <a:off x="3965196" y="3664040"/>
            <a:ext cx="2572935" cy="12273"/>
          </a:xfrm>
          <a:prstGeom prst="curvedConnector3">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3" idx="3"/>
            <a:endCxn id="24" idx="1"/>
          </p:cNvCxnSpPr>
          <p:nvPr/>
        </p:nvCxnSpPr>
        <p:spPr>
          <a:xfrm flipV="1">
            <a:off x="3356233" y="1945299"/>
            <a:ext cx="254843" cy="76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4491911" y="1945298"/>
            <a:ext cx="254843" cy="76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5630893" y="1935667"/>
            <a:ext cx="254843" cy="76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6763267" y="1945298"/>
            <a:ext cx="254843" cy="76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310956" y="3231423"/>
            <a:ext cx="3833043" cy="954107"/>
          </a:xfrm>
          <a:prstGeom prst="rect">
            <a:avLst/>
          </a:prstGeom>
          <a:noFill/>
        </p:spPr>
        <p:txBody>
          <a:bodyPr wrap="square" numCol="1" rtlCol="0">
            <a:spAutoFit/>
          </a:bodyPr>
          <a:lstStyle/>
          <a:p>
            <a:r>
              <a:rPr lang="en-US" sz="1400" dirty="0">
                <a:latin typeface="Arial" panose="020B0604020202020204" pitchFamily="34" charset="0"/>
                <a:cs typeface="Arial" panose="020B0604020202020204" pitchFamily="34" charset="0"/>
              </a:rPr>
              <a:t>Kobe </a:t>
            </a:r>
            <a:r>
              <a:rPr lang="en-US" sz="1400" b="1" dirty="0">
                <a:latin typeface="Arial" panose="020B0604020202020204" pitchFamily="34" charset="0"/>
                <a:cs typeface="Arial" panose="020B0604020202020204" pitchFamily="34" charset="0"/>
              </a:rPr>
              <a:t>pushes (uploads) </a:t>
            </a:r>
            <a:r>
              <a:rPr lang="en-US" sz="1400" dirty="0">
                <a:latin typeface="Arial" panose="020B0604020202020204" pitchFamily="34" charset="0"/>
                <a:cs typeface="Arial" panose="020B0604020202020204" pitchFamily="34" charset="0"/>
              </a:rPr>
              <a:t>his code changes into the main branch.</a:t>
            </a:r>
          </a:p>
          <a:p>
            <a:endParaRPr lang="en-US" sz="1400" u="sng" dirty="0">
              <a:latin typeface="Arial" panose="020B0604020202020204" pitchFamily="34" charset="0"/>
              <a:cs typeface="Arial" panose="020B0604020202020204" pitchFamily="34" charset="0"/>
            </a:endParaRPr>
          </a:p>
          <a:p>
            <a:r>
              <a:rPr lang="en-US" sz="1400" b="1" dirty="0">
                <a:latin typeface="Arial" panose="020B0604020202020204" pitchFamily="34" charset="0"/>
                <a:cs typeface="Arial" panose="020B0604020202020204" pitchFamily="34" charset="0"/>
              </a:rPr>
              <a:t>Code conflicts </a:t>
            </a:r>
            <a:r>
              <a:rPr lang="en-US" sz="1400" dirty="0">
                <a:latin typeface="Arial" panose="020B0604020202020204" pitchFamily="34" charset="0"/>
                <a:cs typeface="Arial" panose="020B0604020202020204" pitchFamily="34" charset="0"/>
              </a:rPr>
              <a:t>are resolved before inclusion.  </a:t>
            </a:r>
          </a:p>
        </p:txBody>
      </p:sp>
      <p:sp>
        <p:nvSpPr>
          <p:cNvPr id="40" name="TextBox 39"/>
          <p:cNvSpPr txBox="1"/>
          <p:nvPr/>
        </p:nvSpPr>
        <p:spPr>
          <a:xfrm>
            <a:off x="5934285" y="1122458"/>
            <a:ext cx="3018775" cy="307777"/>
          </a:xfrm>
          <a:prstGeom prst="rect">
            <a:avLst/>
          </a:prstGeom>
          <a:noFill/>
        </p:spPr>
        <p:txBody>
          <a:bodyPr wrap="none" numCol="1" rtlCol="0">
            <a:spAutoFit/>
          </a:bodyPr>
          <a:lstStyle/>
          <a:p>
            <a:r>
              <a:rPr lang="en-US" sz="1400" dirty="0">
                <a:latin typeface="Arial" panose="020B0604020202020204" pitchFamily="34" charset="0"/>
                <a:cs typeface="Arial" panose="020B0604020202020204" pitchFamily="34" charset="0"/>
              </a:rPr>
              <a:t>SpongeBob continues programming</a:t>
            </a:r>
            <a:endParaRPr lang="en-US" sz="1400" u="sng" dirty="0">
              <a:latin typeface="Arial" panose="020B0604020202020204" pitchFamily="34" charset="0"/>
              <a:cs typeface="Arial" panose="020B0604020202020204" pitchFamily="34" charset="0"/>
            </a:endParaRPr>
          </a:p>
        </p:txBody>
      </p:sp>
      <p:pic>
        <p:nvPicPr>
          <p:cNvPr id="42" name="Picture 41" descr="http://www.50img.com/wp-content/uploads/2016/04/6358493125468533551700185372_8-kobe-bryant-legacy-reasons-why-kobe-bryant-should-retire.jpg"/>
          <p:cNvPicPr>
            <a:picLocks noChangeAspect="1" noChangeArrowheads="1"/>
          </p:cNvPicPr>
          <p:nvPr/>
        </p:nvPicPr>
        <p:blipFill rotWithShape="1">
          <a:blip r:embed="rId5">
            <a:extLst>
              <a:ext uri="{28A0092B-C50C-407E-A947-70E740481C1C}">
                <a14:useLocalDpi xmlns:a14="http://schemas.microsoft.com/office/drawing/2010/main" val="0"/>
              </a:ext>
            </a:extLst>
          </a:blip>
          <a:srcRect l="31599" r="27629"/>
          <a:stretch/>
        </p:blipFill>
        <p:spPr>
          <a:xfrm>
            <a:off x="609600" y="4599075"/>
            <a:ext cx="1219200" cy="1520474"/>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Curved Connector 33">
            <a:extLst>
              <a:ext uri="{FF2B5EF4-FFF2-40B4-BE49-F238E27FC236}">
                <a16:creationId xmlns:a16="http://schemas.microsoft.com/office/drawing/2014/main" id="{0A16287B-F3B2-47EC-B7B2-5C9071CAFB82}"/>
              </a:ext>
            </a:extLst>
          </p:cNvPr>
          <p:cNvCxnSpPr>
            <a:cxnSpLocks/>
            <a:stCxn id="24" idx="2"/>
            <a:endCxn id="33" idx="1"/>
          </p:cNvCxnSpPr>
          <p:nvPr/>
        </p:nvCxnSpPr>
        <p:spPr>
          <a:xfrm rot="16200000" flipH="1">
            <a:off x="2915190" y="3522019"/>
            <a:ext cx="3011346" cy="738739"/>
          </a:xfrm>
          <a:prstGeom prst="curvedConnector2">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552179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It’s Okay! </a:t>
            </a:r>
            <a:endParaRPr lang="en-US" i="1" dirty="0"/>
          </a:p>
        </p:txBody>
      </p:sp>
      <p:pic>
        <p:nvPicPr>
          <p:cNvPr id="5" name="Picture 10" descr="https://mdgriffin63.files.wordpress.com/2014/01/forget-to-lear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7215" y="781834"/>
            <a:ext cx="8689567" cy="5312247"/>
          </a:xfrm>
          <a:prstGeom prst="rect">
            <a:avLst/>
          </a:prstGeom>
          <a:noFill/>
          <a:ln>
            <a:solidFill>
              <a:schemeClr val="accent5">
                <a:lumMod val="20000"/>
                <a:lumOff val="8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67079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99" y="0"/>
            <a:ext cx="6029325" cy="653854"/>
          </a:xfrm>
        </p:spPr>
        <p:txBody>
          <a:bodyPr numCol="1">
            <a:normAutofit fontScale="90000"/>
          </a:bodyPr>
          <a:lstStyle/>
          <a:p>
            <a:r>
              <a:rPr lang="en-US" dirty="0"/>
              <a:t>The Group Project – Tragedy 2 (Revisited)</a:t>
            </a:r>
          </a:p>
        </p:txBody>
      </p:sp>
      <p:pic>
        <p:nvPicPr>
          <p:cNvPr id="1026"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flipV="1">
            <a:off x="2057400" y="14991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34125" y="896992"/>
            <a:ext cx="2514600" cy="2514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43175" y="1222177"/>
            <a:ext cx="1665841" cy="276999"/>
          </a:xfrm>
          <a:prstGeom prst="rect">
            <a:avLst/>
          </a:prstGeom>
          <a:noFill/>
        </p:spPr>
        <p:txBody>
          <a:bodyPr wrap="none" numCol="1" rtlCol="0">
            <a:spAutoFit/>
          </a:bodyPr>
          <a:lstStyle/>
          <a:p>
            <a:r>
              <a:rPr lang="en-US" sz="1200" dirty="0">
                <a:latin typeface="Arial" panose="020B0604020202020204" pitchFamily="34" charset="0"/>
                <a:cs typeface="Arial" panose="020B0604020202020204" pitchFamily="34" charset="0"/>
              </a:rPr>
              <a:t>Programming Away…</a:t>
            </a:r>
          </a:p>
        </p:txBody>
      </p:sp>
      <p:cxnSp>
        <p:nvCxnSpPr>
          <p:cNvPr id="13" name="Straight Connector 12"/>
          <p:cNvCxnSpPr/>
          <p:nvPr/>
        </p:nvCxnSpPr>
        <p:spPr>
          <a:xfrm flipV="1">
            <a:off x="2085975" y="4746999"/>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667000" y="4441534"/>
            <a:ext cx="1665841" cy="276999"/>
          </a:xfrm>
          <a:prstGeom prst="rect">
            <a:avLst/>
          </a:prstGeom>
          <a:noFill/>
        </p:spPr>
        <p:txBody>
          <a:bodyPr wrap="none" numCol="1" rtlCol="0">
            <a:spAutoFit/>
          </a:bodyPr>
          <a:lstStyle/>
          <a:p>
            <a:r>
              <a:rPr lang="en-US" sz="1200" dirty="0">
                <a:latin typeface="Arial" panose="020B0604020202020204" pitchFamily="34" charset="0"/>
                <a:cs typeface="Arial" panose="020B0604020202020204" pitchFamily="34" charset="0"/>
              </a:rPr>
              <a:t>Programming Away…</a:t>
            </a:r>
          </a:p>
        </p:txBody>
      </p:sp>
      <p:pic>
        <p:nvPicPr>
          <p:cNvPr id="15"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34125" y="3700224"/>
            <a:ext cx="25146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howbizgeek.com/wp-content/uploads/2013/09/Screen-Shot-2013-09-12-at-13.00.23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609600" y="2781875"/>
            <a:ext cx="1239406" cy="1520474"/>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p:cNvCxnSpPr/>
          <p:nvPr/>
        </p:nvCxnSpPr>
        <p:spPr>
          <a:xfrm flipV="1">
            <a:off x="2112653" y="30950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579379" y="1741808"/>
            <a:ext cx="3668114" cy="2554545"/>
          </a:xfrm>
          <a:prstGeom prst="rect">
            <a:avLst/>
          </a:prstGeom>
          <a:noFill/>
        </p:spPr>
        <p:txBody>
          <a:bodyPr wrap="square" numCol="1" rtlCol="0">
            <a:spAutoFit/>
          </a:bodyPr>
          <a:lstStyle/>
          <a:p>
            <a:r>
              <a:rPr lang="en-US" sz="4000" b="1" dirty="0">
                <a:latin typeface="Arial" panose="020B0604020202020204" pitchFamily="34" charset="0"/>
                <a:cs typeface="Arial" panose="020B0604020202020204" pitchFamily="34" charset="0"/>
              </a:rPr>
              <a:t>OK.</a:t>
            </a:r>
          </a:p>
          <a:p>
            <a:r>
              <a:rPr lang="en-US" sz="4000" b="1" dirty="0">
                <a:latin typeface="Arial" panose="020B0604020202020204" pitchFamily="34" charset="0"/>
                <a:cs typeface="Arial" panose="020B0604020202020204" pitchFamily="34" charset="0"/>
              </a:rPr>
              <a:t>Delete. Delete. Delete. Delete.</a:t>
            </a:r>
          </a:p>
          <a:p>
            <a:r>
              <a:rPr lang="en-US" sz="4000" b="1" dirty="0">
                <a:latin typeface="Arial" panose="020B0604020202020204" pitchFamily="34" charset="0"/>
                <a:cs typeface="Arial" panose="020B0604020202020204" pitchFamily="34" charset="0"/>
              </a:rPr>
              <a:t>Delete. Delete</a:t>
            </a:r>
          </a:p>
        </p:txBody>
      </p:sp>
      <p:sp>
        <p:nvSpPr>
          <p:cNvPr id="19" name="Multiply 18"/>
          <p:cNvSpPr/>
          <p:nvPr/>
        </p:nvSpPr>
        <p:spPr>
          <a:xfrm>
            <a:off x="6481762" y="1162326"/>
            <a:ext cx="2219325" cy="2039992"/>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0" name="Multiply 19"/>
          <p:cNvSpPr/>
          <p:nvPr/>
        </p:nvSpPr>
        <p:spPr>
          <a:xfrm>
            <a:off x="6443662" y="3855745"/>
            <a:ext cx="2219325" cy="2039992"/>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pic>
        <p:nvPicPr>
          <p:cNvPr id="21" name="Picture 20" descr="http://www.50img.com/wp-content/uploads/2016/04/6358493125468533551700185372_8-kobe-bryant-legacy-reasons-why-kobe-bryant-should-retire.jpg"/>
          <p:cNvPicPr>
            <a:picLocks noChangeAspect="1" noChangeArrowheads="1"/>
          </p:cNvPicPr>
          <p:nvPr/>
        </p:nvPicPr>
        <p:blipFill rotWithShape="1">
          <a:blip r:embed="rId6">
            <a:extLst>
              <a:ext uri="{28A0092B-C50C-407E-A947-70E740481C1C}">
                <a14:useLocalDpi xmlns:a14="http://schemas.microsoft.com/office/drawing/2010/main" val="0"/>
              </a:ext>
            </a:extLst>
          </a:blip>
          <a:srcRect l="31599" r="27629"/>
          <a:stretch/>
        </p:blipFill>
        <p:spPr>
          <a:xfrm>
            <a:off x="609600" y="4599075"/>
            <a:ext cx="1219200" cy="1520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619769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99" y="0"/>
            <a:ext cx="6029325" cy="653854"/>
          </a:xfrm>
        </p:spPr>
        <p:txBody>
          <a:bodyPr numCol="1">
            <a:normAutofit/>
          </a:bodyPr>
          <a:lstStyle/>
          <a:p>
            <a:r>
              <a:rPr lang="en-US" dirty="0"/>
              <a:t>The Group Project </a:t>
            </a:r>
            <a:r>
              <a:rPr lang="en-US" u="sng" dirty="0"/>
              <a:t>with version control</a:t>
            </a:r>
            <a:endParaRPr lang="en-US" dirty="0"/>
          </a:p>
        </p:txBody>
      </p:sp>
      <p:sp>
        <p:nvSpPr>
          <p:cNvPr id="21" name="TextBox 20"/>
          <p:cNvSpPr txBox="1"/>
          <p:nvPr/>
        </p:nvSpPr>
        <p:spPr>
          <a:xfrm>
            <a:off x="2462635" y="1061591"/>
            <a:ext cx="3241015" cy="369332"/>
          </a:xfrm>
          <a:prstGeom prst="rect">
            <a:avLst/>
          </a:prstGeom>
          <a:noFill/>
        </p:spPr>
        <p:txBody>
          <a:bodyPr wrap="none" numCol="1" rtlCol="0">
            <a:spAutoFit/>
          </a:bodyPr>
          <a:lstStyle/>
          <a:p>
            <a:r>
              <a:rPr lang="en-US" b="1" u="sng" dirty="0">
                <a:latin typeface="Arial" panose="020B0604020202020204" pitchFamily="34" charset="0"/>
                <a:cs typeface="Arial" panose="020B0604020202020204" pitchFamily="34" charset="0"/>
              </a:rPr>
              <a:t>Main Branch </a:t>
            </a:r>
            <a:r>
              <a:rPr lang="en-US" b="1" dirty="0">
                <a:latin typeface="Arial" panose="020B0604020202020204" pitchFamily="34" charset="0"/>
                <a:cs typeface="Arial" panose="020B0604020202020204" pitchFamily="34" charset="0"/>
              </a:rPr>
              <a:t>(SpongeBob's)</a:t>
            </a:r>
          </a:p>
        </p:txBody>
      </p:sp>
      <p:sp>
        <p:nvSpPr>
          <p:cNvPr id="22" name="TextBox 21"/>
          <p:cNvSpPr txBox="1"/>
          <p:nvPr/>
        </p:nvSpPr>
        <p:spPr>
          <a:xfrm>
            <a:off x="5088177" y="5807273"/>
            <a:ext cx="2420278" cy="369332"/>
          </a:xfrm>
          <a:prstGeom prst="rect">
            <a:avLst/>
          </a:prstGeom>
          <a:noFill/>
        </p:spPr>
        <p:txBody>
          <a:bodyPr wrap="none" numCol="1" rtlCol="0">
            <a:spAutoFit/>
          </a:bodyPr>
          <a:lstStyle/>
          <a:p>
            <a:r>
              <a:rPr lang="en-US" b="1" u="sng" dirty="0">
                <a:latin typeface="Arial" panose="020B0604020202020204" pitchFamily="34" charset="0"/>
                <a:cs typeface="Arial" panose="020B0604020202020204" pitchFamily="34" charset="0"/>
              </a:rPr>
              <a:t>Kiss Dude’s Branch </a:t>
            </a:r>
          </a:p>
        </p:txBody>
      </p:sp>
      <p:pic>
        <p:nvPicPr>
          <p:cNvPr id="23" name="Picture 10" descr="Image result for html fi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475398" y="1512502"/>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Image result for html fi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3611076" y="1504881"/>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Image result for html fi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4746754" y="1502873"/>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Image result for html fi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5882432" y="1502872"/>
            <a:ext cx="880835" cy="880835"/>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2693384" y="2422779"/>
            <a:ext cx="298480" cy="338554"/>
          </a:xfrm>
          <a:prstGeom prst="rect">
            <a:avLst/>
          </a:prstGeom>
        </p:spPr>
        <p:txBody>
          <a:bodyPr wrap="none" numCol="1">
            <a:spAutoFit/>
          </a:bodyPr>
          <a:lstStyle/>
          <a:p>
            <a:r>
              <a:rPr lang="en-US" sz="1600" b="1" dirty="0">
                <a:latin typeface="Arial" panose="020B0604020202020204" pitchFamily="34" charset="0"/>
                <a:cs typeface="Arial" panose="020B0604020202020204" pitchFamily="34" charset="0"/>
              </a:rPr>
              <a:t>1</a:t>
            </a:r>
          </a:p>
        </p:txBody>
      </p:sp>
      <p:sp>
        <p:nvSpPr>
          <p:cNvPr id="28" name="Rectangle 27"/>
          <p:cNvSpPr/>
          <p:nvPr/>
        </p:nvSpPr>
        <p:spPr>
          <a:xfrm>
            <a:off x="3813160" y="2419959"/>
            <a:ext cx="298480" cy="338554"/>
          </a:xfrm>
          <a:prstGeom prst="rect">
            <a:avLst/>
          </a:prstGeom>
        </p:spPr>
        <p:txBody>
          <a:bodyPr wrap="none" numCol="1">
            <a:spAutoFit/>
          </a:bodyPr>
          <a:lstStyle/>
          <a:p>
            <a:r>
              <a:rPr lang="en-US" sz="1600" b="1" dirty="0">
                <a:latin typeface="Arial" panose="020B0604020202020204" pitchFamily="34" charset="0"/>
                <a:cs typeface="Arial" panose="020B0604020202020204" pitchFamily="34" charset="0"/>
              </a:rPr>
              <a:t>2</a:t>
            </a:r>
          </a:p>
        </p:txBody>
      </p:sp>
      <p:sp>
        <p:nvSpPr>
          <p:cNvPr id="29" name="Rectangle 28"/>
          <p:cNvSpPr/>
          <p:nvPr/>
        </p:nvSpPr>
        <p:spPr>
          <a:xfrm>
            <a:off x="4893890" y="2426920"/>
            <a:ext cx="298480" cy="338554"/>
          </a:xfrm>
          <a:prstGeom prst="rect">
            <a:avLst/>
          </a:prstGeom>
        </p:spPr>
        <p:txBody>
          <a:bodyPr wrap="none" numCol="1">
            <a:spAutoFit/>
          </a:bodyPr>
          <a:lstStyle/>
          <a:p>
            <a:r>
              <a:rPr lang="en-US" sz="1600" b="1" dirty="0">
                <a:latin typeface="Arial" panose="020B0604020202020204" pitchFamily="34" charset="0"/>
                <a:cs typeface="Arial" panose="020B0604020202020204" pitchFamily="34" charset="0"/>
              </a:rPr>
              <a:t>3</a:t>
            </a:r>
          </a:p>
        </p:txBody>
      </p:sp>
      <p:sp>
        <p:nvSpPr>
          <p:cNvPr id="30" name="Rectangle 29"/>
          <p:cNvSpPr/>
          <p:nvPr/>
        </p:nvSpPr>
        <p:spPr>
          <a:xfrm>
            <a:off x="6149076" y="2426920"/>
            <a:ext cx="298480" cy="338554"/>
          </a:xfrm>
          <a:prstGeom prst="rect">
            <a:avLst/>
          </a:prstGeom>
        </p:spPr>
        <p:txBody>
          <a:bodyPr wrap="none" numCol="1">
            <a:spAutoFit/>
          </a:bodyPr>
          <a:lstStyle/>
          <a:p>
            <a:r>
              <a:rPr lang="en-US" sz="1600" b="1" dirty="0">
                <a:latin typeface="Arial" panose="020B0604020202020204" pitchFamily="34" charset="0"/>
                <a:cs typeface="Arial" panose="020B0604020202020204" pitchFamily="34" charset="0"/>
              </a:rPr>
              <a:t>4</a:t>
            </a:r>
          </a:p>
        </p:txBody>
      </p:sp>
      <p:cxnSp>
        <p:nvCxnSpPr>
          <p:cNvPr id="31" name="Straight Arrow Connector 30"/>
          <p:cNvCxnSpPr>
            <a:stCxn id="23" idx="3"/>
            <a:endCxn id="24" idx="1"/>
          </p:cNvCxnSpPr>
          <p:nvPr/>
        </p:nvCxnSpPr>
        <p:spPr>
          <a:xfrm flipV="1">
            <a:off x="3356233" y="1945299"/>
            <a:ext cx="254843" cy="76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4491911" y="1945298"/>
            <a:ext cx="254843" cy="76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5630893" y="1935667"/>
            <a:ext cx="254843" cy="76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35" name="Picture 10" descr="Image result for html fi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5927624" y="4885578"/>
            <a:ext cx="880835" cy="880835"/>
          </a:xfrm>
          <a:prstGeom prst="rect">
            <a:avLst/>
          </a:prstGeom>
          <a:noFill/>
          <a:extLst>
            <a:ext uri="{909E8E84-426E-40DD-AFC4-6F175D3DCCD1}">
              <a14:hiddenFill xmlns:a14="http://schemas.microsoft.com/office/drawing/2010/main">
                <a:solidFill>
                  <a:srgbClr val="FFFFFF"/>
                </a:solidFill>
              </a14:hiddenFill>
            </a:ext>
          </a:extLst>
        </p:spPr>
      </p:pic>
      <p:sp>
        <p:nvSpPr>
          <p:cNvPr id="36" name="Multiply 35"/>
          <p:cNvSpPr/>
          <p:nvPr/>
        </p:nvSpPr>
        <p:spPr>
          <a:xfrm>
            <a:off x="5898180" y="4914550"/>
            <a:ext cx="901689" cy="82882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37" name="Multiply 36"/>
          <p:cNvSpPr/>
          <p:nvPr/>
        </p:nvSpPr>
        <p:spPr>
          <a:xfrm>
            <a:off x="5868736" y="1542662"/>
            <a:ext cx="901689" cy="82882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cxnSp>
        <p:nvCxnSpPr>
          <p:cNvPr id="38" name="Curved Connector 37"/>
          <p:cNvCxnSpPr/>
          <p:nvPr/>
        </p:nvCxnSpPr>
        <p:spPr>
          <a:xfrm rot="5400000" flipH="1" flipV="1">
            <a:off x="5146756" y="3645093"/>
            <a:ext cx="2572935" cy="12273"/>
          </a:xfrm>
          <a:prstGeom prst="curvedConnector3">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2819400" y="3458141"/>
            <a:ext cx="3836615" cy="307777"/>
          </a:xfrm>
          <a:prstGeom prst="rect">
            <a:avLst/>
          </a:prstGeom>
          <a:noFill/>
        </p:spPr>
        <p:txBody>
          <a:bodyPr wrap="square" numCol="1" rtlCol="0">
            <a:spAutoFit/>
          </a:bodyPr>
          <a:lstStyle/>
          <a:p>
            <a:r>
              <a:rPr lang="en-US" sz="1400" dirty="0">
                <a:latin typeface="Arial" panose="020B0604020202020204" pitchFamily="34" charset="0"/>
                <a:cs typeface="Arial" panose="020B0604020202020204" pitchFamily="34" charset="0"/>
              </a:rPr>
              <a:t>Kiss Dude </a:t>
            </a:r>
            <a:r>
              <a:rPr lang="en-US" sz="1400" b="1" dirty="0">
                <a:latin typeface="Arial" panose="020B0604020202020204" pitchFamily="34" charset="0"/>
                <a:cs typeface="Arial" panose="020B0604020202020204" pitchFamily="34" charset="0"/>
              </a:rPr>
              <a:t>pushes </a:t>
            </a:r>
            <a:r>
              <a:rPr lang="en-US" sz="1400" dirty="0">
                <a:latin typeface="Arial" panose="020B0604020202020204" pitchFamily="34" charset="0"/>
                <a:cs typeface="Arial" panose="020B0604020202020204" pitchFamily="34" charset="0"/>
              </a:rPr>
              <a:t>his (bad) code deletions.</a:t>
            </a:r>
            <a:endParaRPr lang="en-US" sz="1400" u="sng" dirty="0">
              <a:latin typeface="Arial" panose="020B0604020202020204" pitchFamily="34" charset="0"/>
              <a:cs typeface="Arial" panose="020B0604020202020204" pitchFamily="34" charset="0"/>
            </a:endParaRPr>
          </a:p>
        </p:txBody>
      </p:sp>
      <p:pic>
        <p:nvPicPr>
          <p:cNvPr id="40" name="Picture 2" descr="http://images.huffingtonpost.com/2015-07-14-1436902565-6235018-SpongeBob_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http://showbizgeek.com/wp-content/uploads/2013/09/Screen-Shot-2013-09-12-at-13.00.23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609600" y="4656131"/>
            <a:ext cx="1239406" cy="1520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801197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99" y="0"/>
            <a:ext cx="6029325" cy="653854"/>
          </a:xfrm>
        </p:spPr>
        <p:txBody>
          <a:bodyPr numCol="1">
            <a:normAutofit/>
          </a:bodyPr>
          <a:lstStyle/>
          <a:p>
            <a:r>
              <a:rPr lang="en-US" dirty="0"/>
              <a:t>The Group Project </a:t>
            </a:r>
            <a:r>
              <a:rPr lang="en-US" u="sng" dirty="0"/>
              <a:t>with version control</a:t>
            </a:r>
          </a:p>
        </p:txBody>
      </p:sp>
      <p:pic>
        <p:nvPicPr>
          <p:cNvPr id="40"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http://showbizgeek.com/wp-content/uploads/2013/09/Screen-Shot-2013-09-12-at-13.00.23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609600" y="4656131"/>
            <a:ext cx="1239406" cy="1520474"/>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2462635" y="1061591"/>
            <a:ext cx="3241015" cy="369332"/>
          </a:xfrm>
          <a:prstGeom prst="rect">
            <a:avLst/>
          </a:prstGeom>
          <a:noFill/>
        </p:spPr>
        <p:txBody>
          <a:bodyPr wrap="none" numCol="1" rtlCol="0">
            <a:spAutoFit/>
          </a:bodyPr>
          <a:lstStyle/>
          <a:p>
            <a:r>
              <a:rPr lang="en-US" b="1" u="sng" dirty="0">
                <a:latin typeface="Arial" panose="020B0604020202020204" pitchFamily="34" charset="0"/>
                <a:cs typeface="Arial" panose="020B0604020202020204" pitchFamily="34" charset="0"/>
              </a:rPr>
              <a:t>Main Branch </a:t>
            </a:r>
            <a:r>
              <a:rPr lang="en-US" b="1" dirty="0">
                <a:latin typeface="Arial" panose="020B0604020202020204" pitchFamily="34" charset="0"/>
                <a:cs typeface="Arial" panose="020B0604020202020204" pitchFamily="34" charset="0"/>
              </a:rPr>
              <a:t>(SpongeBob's)</a:t>
            </a:r>
          </a:p>
        </p:txBody>
      </p:sp>
      <p:sp>
        <p:nvSpPr>
          <p:cNvPr id="42" name="TextBox 41"/>
          <p:cNvSpPr txBox="1"/>
          <p:nvPr/>
        </p:nvSpPr>
        <p:spPr>
          <a:xfrm>
            <a:off x="5336129" y="5807273"/>
            <a:ext cx="2420278" cy="369332"/>
          </a:xfrm>
          <a:prstGeom prst="rect">
            <a:avLst/>
          </a:prstGeom>
          <a:noFill/>
        </p:spPr>
        <p:txBody>
          <a:bodyPr wrap="none" numCol="1" rtlCol="0">
            <a:spAutoFit/>
          </a:bodyPr>
          <a:lstStyle/>
          <a:p>
            <a:r>
              <a:rPr lang="en-US" b="1" u="sng" dirty="0">
                <a:latin typeface="Arial" panose="020B0604020202020204" pitchFamily="34" charset="0"/>
                <a:cs typeface="Arial" panose="020B0604020202020204" pitchFamily="34" charset="0"/>
              </a:rPr>
              <a:t>Kiss Dude’s Branch </a:t>
            </a:r>
          </a:p>
        </p:txBody>
      </p:sp>
      <p:pic>
        <p:nvPicPr>
          <p:cNvPr id="43" name="Picture 10" descr="Image result for html fi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2475398" y="1512502"/>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Image result for html fi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3611076" y="1504881"/>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0" descr="Image result for html fi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4746754" y="1502873"/>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0" descr="Image result for html fi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5882432" y="1502872"/>
            <a:ext cx="880835" cy="88083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p:cNvSpPr/>
          <p:nvPr/>
        </p:nvSpPr>
        <p:spPr>
          <a:xfrm>
            <a:off x="2693384" y="2422779"/>
            <a:ext cx="298480" cy="338554"/>
          </a:xfrm>
          <a:prstGeom prst="rect">
            <a:avLst/>
          </a:prstGeom>
        </p:spPr>
        <p:txBody>
          <a:bodyPr wrap="none" numCol="1">
            <a:spAutoFit/>
          </a:bodyPr>
          <a:lstStyle/>
          <a:p>
            <a:r>
              <a:rPr lang="en-US" sz="1600" b="1" dirty="0">
                <a:latin typeface="Arial" panose="020B0604020202020204" pitchFamily="34" charset="0"/>
                <a:cs typeface="Arial" panose="020B0604020202020204" pitchFamily="34" charset="0"/>
              </a:rPr>
              <a:t>1</a:t>
            </a:r>
          </a:p>
        </p:txBody>
      </p:sp>
      <p:sp>
        <p:nvSpPr>
          <p:cNvPr id="48" name="Rectangle 47"/>
          <p:cNvSpPr/>
          <p:nvPr/>
        </p:nvSpPr>
        <p:spPr>
          <a:xfrm>
            <a:off x="3813160" y="2419959"/>
            <a:ext cx="298480" cy="338554"/>
          </a:xfrm>
          <a:prstGeom prst="rect">
            <a:avLst/>
          </a:prstGeom>
        </p:spPr>
        <p:txBody>
          <a:bodyPr wrap="none" numCol="1">
            <a:spAutoFit/>
          </a:bodyPr>
          <a:lstStyle/>
          <a:p>
            <a:r>
              <a:rPr lang="en-US" sz="1600" b="1" dirty="0">
                <a:latin typeface="Arial" panose="020B0604020202020204" pitchFamily="34" charset="0"/>
                <a:cs typeface="Arial" panose="020B0604020202020204" pitchFamily="34" charset="0"/>
              </a:rPr>
              <a:t>2</a:t>
            </a:r>
          </a:p>
        </p:txBody>
      </p:sp>
      <p:sp>
        <p:nvSpPr>
          <p:cNvPr id="49" name="Rectangle 48"/>
          <p:cNvSpPr/>
          <p:nvPr/>
        </p:nvSpPr>
        <p:spPr>
          <a:xfrm>
            <a:off x="4893890" y="2426920"/>
            <a:ext cx="298480" cy="338554"/>
          </a:xfrm>
          <a:prstGeom prst="rect">
            <a:avLst/>
          </a:prstGeom>
        </p:spPr>
        <p:txBody>
          <a:bodyPr wrap="none" numCol="1">
            <a:spAutoFit/>
          </a:bodyPr>
          <a:lstStyle/>
          <a:p>
            <a:r>
              <a:rPr lang="en-US" sz="1600" b="1" dirty="0">
                <a:latin typeface="Arial" panose="020B0604020202020204" pitchFamily="34" charset="0"/>
                <a:cs typeface="Arial" panose="020B0604020202020204" pitchFamily="34" charset="0"/>
              </a:rPr>
              <a:t>3</a:t>
            </a:r>
          </a:p>
        </p:txBody>
      </p:sp>
      <p:sp>
        <p:nvSpPr>
          <p:cNvPr id="50" name="Rectangle 49"/>
          <p:cNvSpPr/>
          <p:nvPr/>
        </p:nvSpPr>
        <p:spPr>
          <a:xfrm>
            <a:off x="6149076" y="2426920"/>
            <a:ext cx="298480" cy="338554"/>
          </a:xfrm>
          <a:prstGeom prst="rect">
            <a:avLst/>
          </a:prstGeom>
        </p:spPr>
        <p:txBody>
          <a:bodyPr wrap="none" numCol="1">
            <a:spAutoFit/>
          </a:bodyPr>
          <a:lstStyle/>
          <a:p>
            <a:r>
              <a:rPr lang="en-US" sz="1600" b="1" dirty="0">
                <a:latin typeface="Arial" panose="020B0604020202020204" pitchFamily="34" charset="0"/>
                <a:cs typeface="Arial" panose="020B0604020202020204" pitchFamily="34" charset="0"/>
              </a:rPr>
              <a:t>4</a:t>
            </a:r>
          </a:p>
        </p:txBody>
      </p:sp>
      <p:cxnSp>
        <p:nvCxnSpPr>
          <p:cNvPr id="51" name="Straight Arrow Connector 50"/>
          <p:cNvCxnSpPr>
            <a:stCxn id="43" idx="3"/>
            <a:endCxn id="44" idx="1"/>
          </p:cNvCxnSpPr>
          <p:nvPr/>
        </p:nvCxnSpPr>
        <p:spPr>
          <a:xfrm flipV="1">
            <a:off x="3356233" y="1945299"/>
            <a:ext cx="254843" cy="76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V="1">
            <a:off x="4491911" y="1945298"/>
            <a:ext cx="254843" cy="76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5630893" y="1935667"/>
            <a:ext cx="254843" cy="76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54" name="Picture 10" descr="Image result for html fi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5927624" y="4885578"/>
            <a:ext cx="880835" cy="880835"/>
          </a:xfrm>
          <a:prstGeom prst="rect">
            <a:avLst/>
          </a:prstGeom>
          <a:noFill/>
          <a:extLst>
            <a:ext uri="{909E8E84-426E-40DD-AFC4-6F175D3DCCD1}">
              <a14:hiddenFill xmlns:a14="http://schemas.microsoft.com/office/drawing/2010/main">
                <a:solidFill>
                  <a:srgbClr val="FFFFFF"/>
                </a:solidFill>
              </a14:hiddenFill>
            </a:ext>
          </a:extLst>
        </p:spPr>
      </p:pic>
      <p:sp>
        <p:nvSpPr>
          <p:cNvPr id="55" name="Multiply 54"/>
          <p:cNvSpPr/>
          <p:nvPr/>
        </p:nvSpPr>
        <p:spPr>
          <a:xfrm>
            <a:off x="5898180" y="4914550"/>
            <a:ext cx="901689" cy="82882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56" name="Multiply 55"/>
          <p:cNvSpPr/>
          <p:nvPr/>
        </p:nvSpPr>
        <p:spPr>
          <a:xfrm>
            <a:off x="5868736" y="1542662"/>
            <a:ext cx="901689" cy="82882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pic>
        <p:nvPicPr>
          <p:cNvPr id="57" name="Picture 10" descr="Image result for html fi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6996693" y="1495249"/>
            <a:ext cx="880835" cy="880835"/>
          </a:xfrm>
          <a:prstGeom prst="rect">
            <a:avLst/>
          </a:prstGeom>
          <a:noFill/>
          <a:extLst>
            <a:ext uri="{909E8E84-426E-40DD-AFC4-6F175D3DCCD1}">
              <a14:hiddenFill xmlns:a14="http://schemas.microsoft.com/office/drawing/2010/main">
                <a:solidFill>
                  <a:srgbClr val="FFFFFF"/>
                </a:solidFill>
              </a14:hiddenFill>
            </a:ext>
          </a:extLst>
        </p:spPr>
      </p:pic>
      <p:sp>
        <p:nvSpPr>
          <p:cNvPr id="58" name="Rectangle 57"/>
          <p:cNvSpPr/>
          <p:nvPr/>
        </p:nvSpPr>
        <p:spPr>
          <a:xfrm>
            <a:off x="7143829" y="2419296"/>
            <a:ext cx="298480" cy="338554"/>
          </a:xfrm>
          <a:prstGeom prst="rect">
            <a:avLst/>
          </a:prstGeom>
        </p:spPr>
        <p:txBody>
          <a:bodyPr wrap="none" numCol="1">
            <a:spAutoFit/>
          </a:bodyPr>
          <a:lstStyle/>
          <a:p>
            <a:r>
              <a:rPr lang="en-US" sz="1600" b="1" dirty="0">
                <a:latin typeface="Arial" panose="020B0604020202020204" pitchFamily="34" charset="0"/>
                <a:cs typeface="Arial" panose="020B0604020202020204" pitchFamily="34" charset="0"/>
              </a:rPr>
              <a:t>5</a:t>
            </a:r>
          </a:p>
        </p:txBody>
      </p:sp>
      <p:cxnSp>
        <p:nvCxnSpPr>
          <p:cNvPr id="59" name="Curved Connector 58"/>
          <p:cNvCxnSpPr/>
          <p:nvPr/>
        </p:nvCxnSpPr>
        <p:spPr>
          <a:xfrm rot="5400000" flipH="1" flipV="1">
            <a:off x="6457287" y="1235423"/>
            <a:ext cx="7624" cy="2249939"/>
          </a:xfrm>
          <a:prstGeom prst="curvedConnector3">
            <a:avLst>
              <a:gd name="adj1" fmla="val -10619452"/>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5043130" y="3421308"/>
            <a:ext cx="3181287" cy="523220"/>
          </a:xfrm>
          <a:prstGeom prst="rect">
            <a:avLst/>
          </a:prstGeom>
          <a:noFill/>
        </p:spPr>
        <p:txBody>
          <a:bodyPr wrap="square" numCol="1" rtlCol="0">
            <a:spAutoFit/>
          </a:bodyPr>
          <a:lstStyle/>
          <a:p>
            <a:r>
              <a:rPr lang="en-US" sz="1400" dirty="0">
                <a:latin typeface="Arial" panose="020B0604020202020204" pitchFamily="34" charset="0"/>
                <a:cs typeface="Arial" panose="020B0604020202020204" pitchFamily="34" charset="0"/>
              </a:rPr>
              <a:t>But this time, SpongeBob </a:t>
            </a:r>
            <a:r>
              <a:rPr lang="en-US" sz="1400" b="1" u="sng" dirty="0">
                <a:latin typeface="Arial" panose="020B0604020202020204" pitchFamily="34" charset="0"/>
                <a:cs typeface="Arial" panose="020B0604020202020204" pitchFamily="34" charset="0"/>
              </a:rPr>
              <a:t>rolls back</a:t>
            </a:r>
            <a:r>
              <a:rPr lang="en-US" sz="1400" dirty="0">
                <a:latin typeface="Arial" panose="020B0604020202020204" pitchFamily="34" charset="0"/>
                <a:cs typeface="Arial" panose="020B0604020202020204" pitchFamily="34" charset="0"/>
              </a:rPr>
              <a:t> the code to an earlier version.</a:t>
            </a:r>
            <a:endParaRPr lang="en-US" sz="1400" u="sn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3902473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http://www.50img.com/wp-content/uploads/2016/04/6358493125468533551700185372_8-kobe-bryant-legacy-reasons-why-kobe-bryant-should-reti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99" r="27629"/>
          <a:stretch/>
        </p:blipFill>
        <p:spPr>
          <a:xfrm>
            <a:off x="609600" y="4599075"/>
            <a:ext cx="1219200" cy="152047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numCol="1"/>
          <a:lstStyle/>
          <a:p>
            <a:r>
              <a:rPr lang="en-US" dirty="0"/>
              <a:t>The Group Project</a:t>
            </a:r>
          </a:p>
        </p:txBody>
      </p:sp>
      <p:pic>
        <p:nvPicPr>
          <p:cNvPr id="1026" name="Picture 2" descr="http://images.huffingtonpost.com/2015-07-14-1436902565-6235018-SpongeBob_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howbizgeek.com/wp-content/uploads/2013/09/Screen-Shot-2013-09-12-at-13.00.23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609600" y="2781875"/>
            <a:ext cx="1239406" cy="152047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2514600" y="2747663"/>
            <a:ext cx="6558643" cy="1631216"/>
          </a:xfrm>
          <a:prstGeom prst="rect">
            <a:avLst/>
          </a:prstGeom>
          <a:noFill/>
        </p:spPr>
        <p:txBody>
          <a:bodyPr wrap="square" numCol="1" rtlCol="0">
            <a:spAutoFit/>
          </a:bodyPr>
          <a:lstStyle/>
          <a:p>
            <a:r>
              <a:rPr lang="en-US" sz="4000" b="1" u="sng" dirty="0">
                <a:latin typeface="Arial" panose="020B0604020202020204" pitchFamily="34" charset="0"/>
                <a:cs typeface="Arial" panose="020B0604020202020204" pitchFamily="34" charset="0"/>
              </a:rPr>
              <a:t>Lesson: </a:t>
            </a:r>
          </a:p>
          <a:p>
            <a:r>
              <a:rPr lang="en-US" sz="3000" b="1" dirty="0">
                <a:latin typeface="Arial" panose="020B0604020202020204" pitchFamily="34" charset="0"/>
                <a:cs typeface="Arial" panose="020B0604020202020204" pitchFamily="34" charset="0"/>
              </a:rPr>
              <a:t>Use version control and you will live happily ever-after.</a:t>
            </a:r>
          </a:p>
        </p:txBody>
      </p:sp>
      <p:sp>
        <p:nvSpPr>
          <p:cNvPr id="10" name="Smiley Face 9"/>
          <p:cNvSpPr/>
          <p:nvPr/>
        </p:nvSpPr>
        <p:spPr>
          <a:xfrm>
            <a:off x="866775" y="1307708"/>
            <a:ext cx="720018" cy="720018"/>
          </a:xfrm>
          <a:prstGeom prst="smileyFace">
            <a:avLst>
              <a:gd name="adj" fmla="val 4653"/>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1" name="Smiley Face 10"/>
          <p:cNvSpPr/>
          <p:nvPr/>
        </p:nvSpPr>
        <p:spPr>
          <a:xfrm>
            <a:off x="912862" y="3018430"/>
            <a:ext cx="673931" cy="673931"/>
          </a:xfrm>
          <a:prstGeom prst="smileyFace">
            <a:avLst>
              <a:gd name="adj" fmla="val 4653"/>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2" name="Smiley Face 11"/>
          <p:cNvSpPr/>
          <p:nvPr/>
        </p:nvSpPr>
        <p:spPr>
          <a:xfrm>
            <a:off x="769987" y="4685381"/>
            <a:ext cx="673931" cy="673931"/>
          </a:xfrm>
          <a:prstGeom prst="smileyFace">
            <a:avLst>
              <a:gd name="adj" fmla="val 4653"/>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Tree>
    <p:extLst>
      <p:ext uri="{BB962C8B-B14F-4D97-AF65-F5344CB8AC3E}">
        <p14:creationId xmlns:p14="http://schemas.microsoft.com/office/powerpoint/2010/main" val="149171888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Quick Activity!</a:t>
            </a:r>
          </a:p>
        </p:txBody>
      </p:sp>
      <p:sp>
        <p:nvSpPr>
          <p:cNvPr id="13" name="Rectangle 12"/>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4" name="TextBox 13"/>
          <p:cNvSpPr txBox="1"/>
          <p:nvPr/>
        </p:nvSpPr>
        <p:spPr>
          <a:xfrm>
            <a:off x="304800" y="914400"/>
            <a:ext cx="8686800" cy="2554545"/>
          </a:xfrm>
          <a:prstGeom prst="rect">
            <a:avLst/>
          </a:prstGeom>
          <a:noFill/>
        </p:spPr>
        <p:txBody>
          <a:bodyPr wrap="square" numCol="1" rtlCol="0">
            <a:spAutoFit/>
          </a:bodyPr>
          <a:lstStyle/>
          <a:p>
            <a:r>
              <a:rPr lang="en-US" sz="2000" b="1" u="sng" dirty="0">
                <a:latin typeface="Arial" panose="020B0604020202020204" pitchFamily="34" charset="0"/>
                <a:ea typeface="Roboto" pitchFamily="2" charset="0"/>
                <a:cs typeface="Arial" panose="020B0604020202020204" pitchFamily="34" charset="0"/>
              </a:rPr>
              <a:t>Turn to your neighbor, and have one of you explain to the other:</a:t>
            </a:r>
          </a:p>
          <a:p>
            <a:endParaRPr lang="en-US" sz="2000" b="1" u="sng" dirty="0">
              <a:latin typeface="Arial" panose="020B0604020202020204" pitchFamily="34" charset="0"/>
              <a:ea typeface="Roboto" pitchFamily="2" charset="0"/>
              <a:cs typeface="Arial" panose="020B0604020202020204" pitchFamily="34" charset="0"/>
            </a:endParaRPr>
          </a:p>
          <a:p>
            <a:pPr marL="342900" indent="-342900">
              <a:buFont typeface="Arial" charset="0"/>
              <a:buChar char="•"/>
            </a:pPr>
            <a:r>
              <a:rPr lang="en-US" sz="2000" b="1" dirty="0">
                <a:latin typeface="Arial" panose="020B0604020202020204" pitchFamily="34" charset="0"/>
                <a:ea typeface="Roboto" pitchFamily="2" charset="0"/>
                <a:cs typeface="Arial" panose="020B0604020202020204" pitchFamily="34" charset="0"/>
              </a:rPr>
              <a:t>The concept of version control.</a:t>
            </a:r>
          </a:p>
          <a:p>
            <a:endParaRPr lang="en-US" sz="2000" b="1" dirty="0">
              <a:latin typeface="Arial" panose="020B0604020202020204" pitchFamily="34" charset="0"/>
              <a:ea typeface="Roboto" pitchFamily="2" charset="0"/>
              <a:cs typeface="Arial" panose="020B0604020202020204" pitchFamily="34" charset="0"/>
            </a:endParaRPr>
          </a:p>
          <a:p>
            <a:r>
              <a:rPr lang="en-US" sz="2000" b="1" u="sng" dirty="0">
                <a:latin typeface="Arial" panose="020B0604020202020204" pitchFamily="34" charset="0"/>
                <a:ea typeface="Roboto" pitchFamily="2" charset="0"/>
                <a:cs typeface="Arial" panose="020B0604020202020204" pitchFamily="34" charset="0"/>
              </a:rPr>
              <a:t>Then the other should explain:</a:t>
            </a:r>
          </a:p>
          <a:p>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b="1" dirty="0">
                <a:latin typeface="Arial" panose="020B0604020202020204" pitchFamily="34" charset="0"/>
                <a:ea typeface="Roboto" pitchFamily="2" charset="0"/>
                <a:cs typeface="Arial" panose="020B0604020202020204" pitchFamily="34" charset="0"/>
              </a:rPr>
              <a:t>Two of the key advantages to using a version control system. </a:t>
            </a:r>
          </a:p>
          <a:p>
            <a:endParaRPr lang="en-US" sz="2000" b="1" dirty="0">
              <a:latin typeface="Arial" panose="020B0604020202020204" pitchFamily="34" charset="0"/>
              <a:ea typeface="Roboto" pitchFamily="2" charset="0"/>
              <a:cs typeface="Arial" panose="020B0604020202020204" pitchFamily="34" charset="0"/>
            </a:endParaRPr>
          </a:p>
        </p:txBody>
      </p:sp>
      <p:sp>
        <p:nvSpPr>
          <p:cNvPr id="5" name="TextBox 4"/>
          <p:cNvSpPr txBox="1"/>
          <p:nvPr/>
        </p:nvSpPr>
        <p:spPr>
          <a:xfrm>
            <a:off x="3657600" y="124825"/>
            <a:ext cx="5334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Suggested Time: </a:t>
            </a:r>
            <a:r>
              <a:rPr lang="en-US" dirty="0">
                <a:latin typeface="Arial" panose="020B0604020202020204" pitchFamily="34" charset="0"/>
                <a:ea typeface="Roboto" pitchFamily="2" charset="0"/>
                <a:cs typeface="Arial" panose="020B0604020202020204" pitchFamily="34" charset="0"/>
              </a:rPr>
              <a:t>3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340548513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 What’s this GitHub?</a:t>
            </a:r>
          </a:p>
        </p:txBody>
      </p:sp>
      <p:sp>
        <p:nvSpPr>
          <p:cNvPr id="3" name="Rectangle 2"/>
          <p:cNvSpPr/>
          <p:nvPr/>
        </p:nvSpPr>
        <p:spPr>
          <a:xfrm>
            <a:off x="0" y="990600"/>
            <a:ext cx="9149870" cy="318357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4" name="TextBox 3"/>
          <p:cNvSpPr txBox="1"/>
          <p:nvPr/>
        </p:nvSpPr>
        <p:spPr>
          <a:xfrm>
            <a:off x="304800" y="1219199"/>
            <a:ext cx="8610599" cy="2677656"/>
          </a:xfrm>
          <a:prstGeom prst="rect">
            <a:avLst/>
          </a:prstGeom>
          <a:noFill/>
        </p:spPr>
        <p:txBody>
          <a:bodyPr wrap="square" numCol="1" rtlCol="0">
            <a:spAutoFit/>
          </a:bodyPr>
          <a:lstStyle/>
          <a:p>
            <a:pPr marL="285750" indent="-285750">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GitHub is a Web-Based hosting service to store code online.</a:t>
            </a:r>
          </a:p>
          <a:p>
            <a:endParaRPr lang="en-US" sz="24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It allows developers to </a:t>
            </a:r>
            <a:r>
              <a:rPr lang="en-US" sz="2400" b="1" dirty="0">
                <a:solidFill>
                  <a:schemeClr val="bg1"/>
                </a:solidFill>
                <a:latin typeface="Arial" panose="020B0604020202020204" pitchFamily="34" charset="0"/>
                <a:cs typeface="Arial" panose="020B0604020202020204" pitchFamily="34" charset="0"/>
              </a:rPr>
              <a:t>pull</a:t>
            </a:r>
            <a:r>
              <a:rPr lang="en-US" sz="2400" dirty="0">
                <a:solidFill>
                  <a:schemeClr val="bg1"/>
                </a:solidFill>
                <a:latin typeface="Arial" panose="020B0604020202020204" pitchFamily="34" charset="0"/>
                <a:cs typeface="Arial" panose="020B0604020202020204" pitchFamily="34" charset="0"/>
              </a:rPr>
              <a:t> (download) code or </a:t>
            </a:r>
            <a:r>
              <a:rPr lang="en-US" sz="2400" b="1" dirty="0">
                <a:solidFill>
                  <a:schemeClr val="bg1"/>
                </a:solidFill>
                <a:latin typeface="Arial" panose="020B0604020202020204" pitchFamily="34" charset="0"/>
                <a:cs typeface="Arial" panose="020B0604020202020204" pitchFamily="34" charset="0"/>
              </a:rPr>
              <a:t>push</a:t>
            </a:r>
            <a:r>
              <a:rPr lang="en-US" sz="2400" dirty="0">
                <a:solidFill>
                  <a:schemeClr val="bg1"/>
                </a:solidFill>
                <a:latin typeface="Arial" panose="020B0604020202020204" pitchFamily="34" charset="0"/>
                <a:cs typeface="Arial" panose="020B0604020202020204" pitchFamily="34" charset="0"/>
              </a:rPr>
              <a:t> (upload) code to the same </a:t>
            </a:r>
            <a:r>
              <a:rPr lang="en-US" sz="2400" b="1" dirty="0">
                <a:solidFill>
                  <a:schemeClr val="bg1"/>
                </a:solidFill>
                <a:latin typeface="Arial" panose="020B0604020202020204" pitchFamily="34" charset="0"/>
                <a:cs typeface="Arial" panose="020B0604020202020204" pitchFamily="34" charset="0"/>
              </a:rPr>
              <a:t>repository </a:t>
            </a:r>
            <a:r>
              <a:rPr lang="en-US" sz="2400" dirty="0">
                <a:solidFill>
                  <a:schemeClr val="bg1"/>
                </a:solidFill>
                <a:latin typeface="Arial" panose="020B0604020202020204" pitchFamily="34" charset="0"/>
                <a:cs typeface="Arial" panose="020B0604020202020204" pitchFamily="34" charset="0"/>
              </a:rPr>
              <a:t>(directory). </a:t>
            </a:r>
          </a:p>
          <a:p>
            <a:pPr marL="285750" indent="-285750">
              <a:buFont typeface="Arial" panose="020B0604020202020204" pitchFamily="34" charset="0"/>
              <a:buChar char="•"/>
            </a:pPr>
            <a:endParaRPr lang="en-US" sz="24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It also allows developers to </a:t>
            </a:r>
            <a:r>
              <a:rPr lang="en-US" sz="2400" b="1" dirty="0">
                <a:solidFill>
                  <a:schemeClr val="bg1"/>
                </a:solidFill>
                <a:latin typeface="Arial" panose="020B0604020202020204" pitchFamily="34" charset="0"/>
                <a:cs typeface="Arial" panose="020B0604020202020204" pitchFamily="34" charset="0"/>
              </a:rPr>
              <a:t>view histories </a:t>
            </a:r>
            <a:r>
              <a:rPr lang="en-US" sz="2400" dirty="0">
                <a:solidFill>
                  <a:schemeClr val="bg1"/>
                </a:solidFill>
                <a:latin typeface="Arial" panose="020B0604020202020204" pitchFamily="34" charset="0"/>
                <a:cs typeface="Arial" panose="020B0604020202020204" pitchFamily="34" charset="0"/>
              </a:rPr>
              <a:t>of code changes and to </a:t>
            </a:r>
            <a:r>
              <a:rPr lang="en-US" sz="2400" b="1" dirty="0">
                <a:solidFill>
                  <a:schemeClr val="bg1"/>
                </a:solidFill>
                <a:latin typeface="Arial" panose="020B0604020202020204" pitchFamily="34" charset="0"/>
                <a:cs typeface="Arial" panose="020B0604020202020204" pitchFamily="34" charset="0"/>
              </a:rPr>
              <a:t>track issues</a:t>
            </a:r>
            <a:r>
              <a:rPr lang="en-US" sz="2400" dirty="0">
                <a:solidFill>
                  <a:schemeClr val="bg1"/>
                </a:solidFill>
                <a:latin typeface="Arial" panose="020B0604020202020204" pitchFamily="34" charset="0"/>
                <a:cs typeface="Arial" panose="020B0604020202020204" pitchFamily="34" charset="0"/>
              </a:rPr>
              <a:t>. </a:t>
            </a:r>
          </a:p>
        </p:txBody>
      </p:sp>
      <p:pic>
        <p:nvPicPr>
          <p:cNvPr id="5" name="Picture 6" descr="https://kanbanize.com/blog/wp-content/uploads/2014/11/GitHub.jpg"/>
          <p:cNvPicPr>
            <a:picLocks noChangeAspect="1" noChangeArrowheads="1"/>
          </p:cNvPicPr>
          <p:nvPr/>
        </p:nvPicPr>
        <p:blipFill rotWithShape="1">
          <a:blip r:embed="rId3">
            <a:extLst>
              <a:ext uri="{28A0092B-C50C-407E-A947-70E740481C1C}">
                <a14:useLocalDpi xmlns:a14="http://schemas.microsoft.com/office/drawing/2010/main" val="0"/>
              </a:ext>
            </a:extLst>
          </a:blip>
          <a:srcRect t="15119" b="16089"/>
          <a:stretch/>
        </p:blipFill>
        <p:spPr>
          <a:xfrm>
            <a:off x="2209800" y="4174176"/>
            <a:ext cx="5301771" cy="2133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844379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Pushing and Pulling to GitHub</a:t>
            </a:r>
          </a:p>
        </p:txBody>
      </p:sp>
      <p:sp>
        <p:nvSpPr>
          <p:cNvPr id="3" name="Rectangle 2"/>
          <p:cNvSpPr/>
          <p:nvPr/>
        </p:nvSpPr>
        <p:spPr>
          <a:xfrm>
            <a:off x="0" y="864932"/>
            <a:ext cx="9144000" cy="1520848"/>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cxnSp>
        <p:nvCxnSpPr>
          <p:cNvPr id="4" name="Straight Connector 3"/>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9" name="Picture 10" descr="Image result for html fi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133600" y="1230824"/>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Image result for html fi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3269278" y="1223203"/>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html fi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4404956" y="1221195"/>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Image result for html fi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5540634" y="1221194"/>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cdn.tutsplus.com/net/uploads/2013/08/github-collab-retina-preview.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235034" y="855284"/>
            <a:ext cx="1511559" cy="151155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Elbow Connector 13"/>
          <p:cNvCxnSpPr>
            <a:stCxn id="9" idx="2"/>
          </p:cNvCxnSpPr>
          <p:nvPr/>
        </p:nvCxnSpPr>
        <p:spPr>
          <a:xfrm rot="5400000">
            <a:off x="1596343" y="2007502"/>
            <a:ext cx="873518" cy="1081832"/>
          </a:xfrm>
          <a:prstGeom prst="bentConnector2">
            <a:avLst/>
          </a:prstGeom>
          <a:ln w="666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2418356" y="867752"/>
            <a:ext cx="298480" cy="338554"/>
          </a:xfrm>
          <a:prstGeom prst="rect">
            <a:avLst/>
          </a:prstGeom>
        </p:spPr>
        <p:txBody>
          <a:bodyPr wrap="none" numCol="1">
            <a:spAutoFit/>
          </a:bodyPr>
          <a:lstStyle/>
          <a:p>
            <a:r>
              <a:rPr lang="en-US" sz="1600" b="1" dirty="0">
                <a:latin typeface="Arial" panose="020B0604020202020204" pitchFamily="34" charset="0"/>
                <a:cs typeface="Arial" panose="020B0604020202020204" pitchFamily="34" charset="0"/>
              </a:rPr>
              <a:t>1</a:t>
            </a:r>
          </a:p>
        </p:txBody>
      </p:sp>
      <p:sp>
        <p:nvSpPr>
          <p:cNvPr id="16" name="Rectangle 15"/>
          <p:cNvSpPr/>
          <p:nvPr/>
        </p:nvSpPr>
        <p:spPr>
          <a:xfrm>
            <a:off x="3538132" y="864932"/>
            <a:ext cx="298480" cy="338554"/>
          </a:xfrm>
          <a:prstGeom prst="rect">
            <a:avLst/>
          </a:prstGeom>
        </p:spPr>
        <p:txBody>
          <a:bodyPr wrap="none" numCol="1">
            <a:spAutoFit/>
          </a:bodyPr>
          <a:lstStyle/>
          <a:p>
            <a:r>
              <a:rPr lang="en-US" sz="1600" b="1" dirty="0">
                <a:latin typeface="Arial" panose="020B0604020202020204" pitchFamily="34" charset="0"/>
                <a:cs typeface="Arial" panose="020B0604020202020204" pitchFamily="34" charset="0"/>
              </a:rPr>
              <a:t>2</a:t>
            </a:r>
          </a:p>
        </p:txBody>
      </p:sp>
      <p:sp>
        <p:nvSpPr>
          <p:cNvPr id="17" name="Rectangle 16"/>
          <p:cNvSpPr/>
          <p:nvPr/>
        </p:nvSpPr>
        <p:spPr>
          <a:xfrm>
            <a:off x="4618862" y="871893"/>
            <a:ext cx="298480" cy="338554"/>
          </a:xfrm>
          <a:prstGeom prst="rect">
            <a:avLst/>
          </a:prstGeom>
        </p:spPr>
        <p:txBody>
          <a:bodyPr wrap="none" numCol="1">
            <a:spAutoFit/>
          </a:bodyPr>
          <a:lstStyle/>
          <a:p>
            <a:r>
              <a:rPr lang="en-US" sz="1600" b="1" dirty="0">
                <a:latin typeface="Arial" panose="020B0604020202020204" pitchFamily="34" charset="0"/>
                <a:cs typeface="Arial" panose="020B0604020202020204" pitchFamily="34" charset="0"/>
              </a:rPr>
              <a:t>3</a:t>
            </a:r>
          </a:p>
        </p:txBody>
      </p:sp>
      <p:sp>
        <p:nvSpPr>
          <p:cNvPr id="18" name="Rectangle 17"/>
          <p:cNvSpPr/>
          <p:nvPr/>
        </p:nvSpPr>
        <p:spPr>
          <a:xfrm>
            <a:off x="5874048" y="871893"/>
            <a:ext cx="298480" cy="338554"/>
          </a:xfrm>
          <a:prstGeom prst="rect">
            <a:avLst/>
          </a:prstGeom>
        </p:spPr>
        <p:txBody>
          <a:bodyPr wrap="none" numCol="1">
            <a:spAutoFit/>
          </a:bodyPr>
          <a:lstStyle/>
          <a:p>
            <a:r>
              <a:rPr lang="en-US" sz="1600" b="1" dirty="0">
                <a:latin typeface="Arial" panose="020B0604020202020204" pitchFamily="34" charset="0"/>
                <a:cs typeface="Arial" panose="020B0604020202020204" pitchFamily="34" charset="0"/>
              </a:rPr>
              <a:t>4</a:t>
            </a:r>
          </a:p>
        </p:txBody>
      </p:sp>
      <p:cxnSp>
        <p:nvCxnSpPr>
          <p:cNvPr id="19" name="Elbow Connector 18"/>
          <p:cNvCxnSpPr>
            <a:stCxn id="6" idx="3"/>
            <a:endCxn id="10" idx="2"/>
          </p:cNvCxnSpPr>
          <p:nvPr/>
        </p:nvCxnSpPr>
        <p:spPr>
          <a:xfrm flipV="1">
            <a:off x="1492186" y="2104038"/>
            <a:ext cx="2217510" cy="1238117"/>
          </a:xfrm>
          <a:prstGeom prst="bentConnector2">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563804" y="2546408"/>
            <a:ext cx="1010213" cy="307777"/>
          </a:xfrm>
          <a:prstGeom prst="rect">
            <a:avLst/>
          </a:prstGeom>
          <a:noFill/>
        </p:spPr>
        <p:txBody>
          <a:bodyPr wrap="none" numCol="1" rtlCol="0">
            <a:spAutoFit/>
          </a:bodyPr>
          <a:lstStyle/>
          <a:p>
            <a:r>
              <a:rPr lang="en-US" sz="1400" b="1" dirty="0">
                <a:latin typeface="Arial" panose="020B0604020202020204" pitchFamily="34" charset="0"/>
                <a:cs typeface="Arial" panose="020B0604020202020204" pitchFamily="34" charset="0"/>
              </a:rPr>
              <a:t>Pull Code</a:t>
            </a:r>
          </a:p>
        </p:txBody>
      </p:sp>
      <p:sp>
        <p:nvSpPr>
          <p:cNvPr id="21" name="TextBox 20"/>
          <p:cNvSpPr txBox="1"/>
          <p:nvPr/>
        </p:nvSpPr>
        <p:spPr>
          <a:xfrm>
            <a:off x="2588153" y="2962181"/>
            <a:ext cx="1119217" cy="307777"/>
          </a:xfrm>
          <a:prstGeom prst="rect">
            <a:avLst/>
          </a:prstGeom>
          <a:noFill/>
        </p:spPr>
        <p:txBody>
          <a:bodyPr wrap="none" numCol="1" rtlCol="0">
            <a:spAutoFit/>
          </a:bodyPr>
          <a:lstStyle/>
          <a:p>
            <a:r>
              <a:rPr lang="en-US" sz="1400" b="1" dirty="0">
                <a:latin typeface="Arial" panose="020B0604020202020204" pitchFamily="34" charset="0"/>
                <a:cs typeface="Arial" panose="020B0604020202020204" pitchFamily="34" charset="0"/>
              </a:rPr>
              <a:t>Push Code</a:t>
            </a:r>
          </a:p>
        </p:txBody>
      </p:sp>
      <p:cxnSp>
        <p:nvCxnSpPr>
          <p:cNvPr id="22" name="Elbow Connector 21"/>
          <p:cNvCxnSpPr>
            <a:endCxn id="8" idx="3"/>
          </p:cNvCxnSpPr>
          <p:nvPr/>
        </p:nvCxnSpPr>
        <p:spPr>
          <a:xfrm rot="5400000">
            <a:off x="843226" y="2749121"/>
            <a:ext cx="2379753" cy="1081832"/>
          </a:xfrm>
          <a:prstGeom prst="bentConnector2">
            <a:avLst/>
          </a:prstGeom>
          <a:ln w="666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p:nvPr/>
        </p:nvCxnSpPr>
        <p:spPr>
          <a:xfrm flipV="1">
            <a:off x="1563804" y="2086394"/>
            <a:ext cx="3152259" cy="2602432"/>
          </a:xfrm>
          <a:prstGeom prst="bentConnector3">
            <a:avLst>
              <a:gd name="adj1" fmla="val 100361"/>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523112" y="4784183"/>
            <a:ext cx="1119217" cy="307777"/>
          </a:xfrm>
          <a:prstGeom prst="rect">
            <a:avLst/>
          </a:prstGeom>
          <a:noFill/>
        </p:spPr>
        <p:txBody>
          <a:bodyPr wrap="none" numCol="1" rtlCol="0">
            <a:spAutoFit/>
          </a:bodyPr>
          <a:lstStyle/>
          <a:p>
            <a:r>
              <a:rPr lang="en-US" sz="1400" b="1" dirty="0">
                <a:latin typeface="Arial" panose="020B0604020202020204" pitchFamily="34" charset="0"/>
                <a:cs typeface="Arial" panose="020B0604020202020204" pitchFamily="34" charset="0"/>
              </a:rPr>
              <a:t>Push Code</a:t>
            </a:r>
          </a:p>
        </p:txBody>
      </p:sp>
      <p:sp>
        <p:nvSpPr>
          <p:cNvPr id="25" name="TextBox 24"/>
          <p:cNvSpPr txBox="1"/>
          <p:nvPr/>
        </p:nvSpPr>
        <p:spPr>
          <a:xfrm>
            <a:off x="1563804" y="4085073"/>
            <a:ext cx="1010213" cy="307777"/>
          </a:xfrm>
          <a:prstGeom prst="rect">
            <a:avLst/>
          </a:prstGeom>
          <a:noFill/>
        </p:spPr>
        <p:txBody>
          <a:bodyPr wrap="none" numCol="1" rtlCol="0">
            <a:spAutoFit/>
          </a:bodyPr>
          <a:lstStyle/>
          <a:p>
            <a:r>
              <a:rPr lang="en-US" sz="1400" b="1" dirty="0">
                <a:latin typeface="Arial" panose="020B0604020202020204" pitchFamily="34" charset="0"/>
                <a:cs typeface="Arial" panose="020B0604020202020204" pitchFamily="34" charset="0"/>
              </a:rPr>
              <a:t>Pull Code</a:t>
            </a:r>
          </a:p>
        </p:txBody>
      </p:sp>
      <p:cxnSp>
        <p:nvCxnSpPr>
          <p:cNvPr id="26" name="Elbow Connector 25"/>
          <p:cNvCxnSpPr>
            <a:endCxn id="7" idx="3"/>
          </p:cNvCxnSpPr>
          <p:nvPr/>
        </p:nvCxnSpPr>
        <p:spPr>
          <a:xfrm rot="10800000" flipV="1">
            <a:off x="1505874" y="2214935"/>
            <a:ext cx="3653905" cy="3479415"/>
          </a:xfrm>
          <a:prstGeom prst="bentConnector3">
            <a:avLst>
              <a:gd name="adj1" fmla="val -398"/>
            </a:avLst>
          </a:prstGeom>
          <a:ln w="666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137222" y="5325806"/>
            <a:ext cx="1010213" cy="307777"/>
          </a:xfrm>
          <a:prstGeom prst="rect">
            <a:avLst/>
          </a:prstGeom>
          <a:noFill/>
        </p:spPr>
        <p:txBody>
          <a:bodyPr wrap="none" numCol="1" rtlCol="0">
            <a:spAutoFit/>
          </a:bodyPr>
          <a:lstStyle/>
          <a:p>
            <a:r>
              <a:rPr lang="en-US" sz="1400" b="1" dirty="0">
                <a:latin typeface="Arial" panose="020B0604020202020204" pitchFamily="34" charset="0"/>
                <a:cs typeface="Arial" panose="020B0604020202020204" pitchFamily="34" charset="0"/>
              </a:rPr>
              <a:t>Pull Code</a:t>
            </a:r>
          </a:p>
        </p:txBody>
      </p:sp>
      <p:cxnSp>
        <p:nvCxnSpPr>
          <p:cNvPr id="28" name="Elbow Connector 27"/>
          <p:cNvCxnSpPr>
            <a:endCxn id="12" idx="2"/>
          </p:cNvCxnSpPr>
          <p:nvPr/>
        </p:nvCxnSpPr>
        <p:spPr>
          <a:xfrm flipV="1">
            <a:off x="1563804" y="2102029"/>
            <a:ext cx="4417248" cy="3935272"/>
          </a:xfrm>
          <a:prstGeom prst="bentConnector2">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861834" y="5744566"/>
            <a:ext cx="1119217" cy="307777"/>
          </a:xfrm>
          <a:prstGeom prst="rect">
            <a:avLst/>
          </a:prstGeom>
          <a:noFill/>
        </p:spPr>
        <p:txBody>
          <a:bodyPr wrap="none" numCol="1" rtlCol="0">
            <a:spAutoFit/>
          </a:bodyPr>
          <a:lstStyle/>
          <a:p>
            <a:r>
              <a:rPr lang="en-US" sz="1400" b="1" dirty="0">
                <a:latin typeface="Arial" panose="020B0604020202020204" pitchFamily="34" charset="0"/>
                <a:cs typeface="Arial" panose="020B0604020202020204" pitchFamily="34" charset="0"/>
              </a:rPr>
              <a:t>Push Code</a:t>
            </a:r>
          </a:p>
        </p:txBody>
      </p:sp>
      <p:sp>
        <p:nvSpPr>
          <p:cNvPr id="30" name="TextBox 29"/>
          <p:cNvSpPr txBox="1"/>
          <p:nvPr/>
        </p:nvSpPr>
        <p:spPr>
          <a:xfrm>
            <a:off x="6571557" y="1442919"/>
            <a:ext cx="1447832" cy="307777"/>
          </a:xfrm>
          <a:prstGeom prst="rect">
            <a:avLst/>
          </a:prstGeom>
          <a:noFill/>
        </p:spPr>
        <p:txBody>
          <a:bodyPr wrap="none" numCol="1" rtlCol="0">
            <a:spAutoFit/>
          </a:bodyPr>
          <a:lstStyle/>
          <a:p>
            <a:r>
              <a:rPr lang="en-US" sz="1400" b="1" u="sng" dirty="0">
                <a:latin typeface="Arial" panose="020B0604020202020204" pitchFamily="34" charset="0"/>
                <a:cs typeface="Arial" panose="020B0604020202020204" pitchFamily="34" charset="0"/>
              </a:rPr>
              <a:t>GitHub Branch</a:t>
            </a:r>
          </a:p>
        </p:txBody>
      </p:sp>
      <p:pic>
        <p:nvPicPr>
          <p:cNvPr id="31" name="Picture 2" descr="http://images.huffingtonpost.com/2015-07-14-1436902565-6235018-SpongeBob_5.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218508" y="2605319"/>
            <a:ext cx="1271352" cy="105291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howbizgeek.com/wp-content/uploads/2013/09/Screen-Shot-2013-09-12-at-13.00.23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a:xfrm>
            <a:off x="453871" y="3793644"/>
            <a:ext cx="904753" cy="1109930"/>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Elbow Connector 38"/>
          <p:cNvCxnSpPr/>
          <p:nvPr/>
        </p:nvCxnSpPr>
        <p:spPr>
          <a:xfrm rot="5400000">
            <a:off x="2201119" y="2772717"/>
            <a:ext cx="2379753" cy="1081832"/>
          </a:xfrm>
          <a:prstGeom prst="bentConnector2">
            <a:avLst/>
          </a:prstGeom>
          <a:ln w="666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921699" y="4085073"/>
            <a:ext cx="1010213" cy="307777"/>
          </a:xfrm>
          <a:prstGeom prst="rect">
            <a:avLst/>
          </a:prstGeom>
          <a:noFill/>
        </p:spPr>
        <p:txBody>
          <a:bodyPr wrap="none" numCol="1" rtlCol="0">
            <a:spAutoFit/>
          </a:bodyPr>
          <a:lstStyle/>
          <a:p>
            <a:r>
              <a:rPr lang="en-US" sz="1400" b="1" dirty="0">
                <a:latin typeface="Arial" panose="020B0604020202020204" pitchFamily="34" charset="0"/>
                <a:cs typeface="Arial" panose="020B0604020202020204" pitchFamily="34" charset="0"/>
              </a:rPr>
              <a:t>Pull Code</a:t>
            </a:r>
          </a:p>
        </p:txBody>
      </p:sp>
      <p:pic>
        <p:nvPicPr>
          <p:cNvPr id="41" name="Picture 40" descr="http://www.50img.com/wp-content/uploads/2016/04/6358493125468533551700185372_8-kobe-bryant-legacy-reasons-why-kobe-bryant-should-retire.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1599" r="27629"/>
          <a:stretch/>
        </p:blipFill>
        <p:spPr>
          <a:xfrm>
            <a:off x="440895" y="5134542"/>
            <a:ext cx="897769" cy="1119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32516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Get Started with </a:t>
            </a:r>
            <a:r>
              <a:rPr lang="en-US" dirty="0" err="1"/>
              <a:t>Git</a:t>
            </a:r>
            <a:endParaRPr lang="en-US" dirty="0"/>
          </a:p>
        </p:txBody>
      </p:sp>
    </p:spTree>
    <p:extLst>
      <p:ext uri="{BB962C8B-B14F-4D97-AF65-F5344CB8AC3E}">
        <p14:creationId xmlns:p14="http://schemas.microsoft.com/office/powerpoint/2010/main" val="50241442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a:t>
            </a:r>
            <a:r>
              <a:rPr lang="en-US" dirty="0" err="1"/>
              <a:t>Git</a:t>
            </a:r>
            <a:r>
              <a:rPr lang="en-US" dirty="0"/>
              <a:t> Demo!</a:t>
            </a:r>
          </a:p>
        </p:txBody>
      </p:sp>
      <p:pic>
        <p:nvPicPr>
          <p:cNvPr id="4" name="Picture 3"/>
          <p:cNvPicPr>
            <a:picLocks noChangeAspect="1"/>
          </p:cNvPicPr>
          <p:nvPr/>
        </p:nvPicPr>
        <p:blipFill>
          <a:blip r:embed="rId3"/>
          <a:stretch>
            <a:fillRect/>
          </a:stretch>
        </p:blipFill>
        <p:spPr>
          <a:xfrm>
            <a:off x="314960" y="823409"/>
            <a:ext cx="8559800" cy="5397052"/>
          </a:xfrm>
          <a:prstGeom prst="rect">
            <a:avLst/>
          </a:prstGeom>
          <a:ln>
            <a:solidFill>
              <a:schemeClr val="accent5">
                <a:lumMod val="20000"/>
                <a:lumOff val="80000"/>
              </a:schemeClr>
            </a:solidFill>
          </a:ln>
        </p:spPr>
      </p:pic>
    </p:spTree>
    <p:extLst>
      <p:ext uri="{BB962C8B-B14F-4D97-AF65-F5344CB8AC3E}">
        <p14:creationId xmlns:p14="http://schemas.microsoft.com/office/powerpoint/2010/main" val="98572071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Basic </a:t>
            </a:r>
            <a:r>
              <a:rPr lang="en-US" dirty="0" err="1"/>
              <a:t>Git</a:t>
            </a:r>
            <a:r>
              <a:rPr lang="en-US" dirty="0"/>
              <a:t> Commands</a:t>
            </a:r>
          </a:p>
        </p:txBody>
      </p:sp>
      <p:sp>
        <p:nvSpPr>
          <p:cNvPr id="3" name="Content Placeholder 2"/>
          <p:cNvSpPr txBox="1">
            <a:spLocks/>
          </p:cNvSpPr>
          <p:nvPr/>
        </p:nvSpPr>
        <p:spPr>
          <a:xfrm>
            <a:off x="443345" y="914400"/>
            <a:ext cx="8229600" cy="4525963"/>
          </a:xfrm>
          <a:prstGeom prst="rect">
            <a:avLst/>
          </a:prstGeom>
        </p:spPr>
        <p:txBody>
          <a:bodyPr numCol="1">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Font typeface="Arial" panose="020B0604020202020204" pitchFamily="34" charset="0"/>
              <a:buNone/>
            </a:pPr>
            <a:r>
              <a:rPr lang="en-US" sz="2000" b="1" u="sng" dirty="0">
                <a:latin typeface="Arial" panose="020B0604020202020204" pitchFamily="34" charset="0"/>
                <a:ea typeface="Roboto" panose="02000000000000000000" pitchFamily="2" charset="0"/>
                <a:cs typeface="Arial" panose="020B0604020202020204" pitchFamily="34" charset="0"/>
              </a:rPr>
              <a:t>At its most basic, these are the five </a:t>
            </a:r>
            <a:r>
              <a:rPr lang="en-US" sz="2000" b="1" u="sng" dirty="0" err="1">
                <a:latin typeface="Arial" panose="020B0604020202020204" pitchFamily="34" charset="0"/>
                <a:ea typeface="Roboto" panose="02000000000000000000" pitchFamily="2" charset="0"/>
                <a:cs typeface="Arial" panose="020B0604020202020204" pitchFamily="34" charset="0"/>
              </a:rPr>
              <a:t>git</a:t>
            </a:r>
            <a:r>
              <a:rPr lang="en-US" sz="2000" b="1" u="sng" dirty="0">
                <a:latin typeface="Arial" panose="020B0604020202020204" pitchFamily="34" charset="0"/>
                <a:ea typeface="Roboto" panose="02000000000000000000" pitchFamily="2" charset="0"/>
                <a:cs typeface="Arial" panose="020B0604020202020204" pitchFamily="34" charset="0"/>
              </a:rPr>
              <a:t> commands to get started:</a:t>
            </a:r>
          </a:p>
          <a:p>
            <a:pPr marL="228600" indent="0">
              <a:spcBef>
                <a:spcPts val="0"/>
              </a:spcBef>
              <a:buFont typeface="Arial" panose="020B0604020202020204" pitchFamily="34" charset="0"/>
              <a:buNone/>
            </a:pPr>
            <a:endParaRPr lang="en-US" sz="2800" b="1" u="sng"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b="1" dirty="0" err="1">
                <a:latin typeface="Arial" panose="020B0604020202020204" pitchFamily="34" charset="0"/>
                <a:ea typeface="Roboto" panose="02000000000000000000" pitchFamily="2" charset="0"/>
                <a:cs typeface="Arial" panose="020B0604020202020204" pitchFamily="34" charset="0"/>
              </a:rPr>
              <a:t>git</a:t>
            </a:r>
            <a:r>
              <a:rPr lang="en-US" b="1" dirty="0">
                <a:latin typeface="Arial" panose="020B0604020202020204" pitchFamily="34" charset="0"/>
                <a:ea typeface="Roboto" panose="02000000000000000000" pitchFamily="2" charset="0"/>
                <a:cs typeface="Arial" panose="020B0604020202020204" pitchFamily="34" charset="0"/>
              </a:rPr>
              <a:t> clone</a:t>
            </a:r>
          </a:p>
          <a:p>
            <a:pPr marL="742950" indent="-514350">
              <a:spcBef>
                <a:spcPts val="0"/>
              </a:spcBef>
              <a:buFont typeface="+mj-lt"/>
              <a:buAutoNum type="arabicPeriod"/>
            </a:pPr>
            <a:endParaRPr lang="en-US" b="1"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b="1" dirty="0" err="1">
                <a:latin typeface="Arial" panose="020B0604020202020204" pitchFamily="34" charset="0"/>
                <a:ea typeface="Roboto" panose="02000000000000000000" pitchFamily="2" charset="0"/>
                <a:cs typeface="Arial" panose="020B0604020202020204" pitchFamily="34" charset="0"/>
              </a:rPr>
              <a:t>git</a:t>
            </a:r>
            <a:r>
              <a:rPr lang="en-US" b="1" dirty="0">
                <a:latin typeface="Arial" panose="020B0604020202020204" pitchFamily="34" charset="0"/>
                <a:ea typeface="Roboto" panose="02000000000000000000" pitchFamily="2" charset="0"/>
                <a:cs typeface="Arial" panose="020B0604020202020204" pitchFamily="34" charset="0"/>
              </a:rPr>
              <a:t> add</a:t>
            </a:r>
          </a:p>
          <a:p>
            <a:pPr marL="742950" indent="-514350">
              <a:spcBef>
                <a:spcPts val="0"/>
              </a:spcBef>
              <a:buFont typeface="+mj-lt"/>
              <a:buAutoNum type="arabicPeriod"/>
            </a:pPr>
            <a:endParaRPr lang="en-US" b="1"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b="1" dirty="0">
                <a:latin typeface="Arial" panose="020B0604020202020204" pitchFamily="34" charset="0"/>
                <a:ea typeface="Roboto" panose="02000000000000000000" pitchFamily="2" charset="0"/>
                <a:cs typeface="Arial" panose="020B0604020202020204" pitchFamily="34" charset="0"/>
              </a:rPr>
              <a:t>git commit (include a message)</a:t>
            </a:r>
          </a:p>
          <a:p>
            <a:pPr marL="742950" indent="-514350">
              <a:spcBef>
                <a:spcPts val="0"/>
              </a:spcBef>
              <a:buFont typeface="+mj-lt"/>
              <a:buAutoNum type="arabicPeriod"/>
            </a:pPr>
            <a:endParaRPr lang="en-US" b="1"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b="1" dirty="0" err="1">
                <a:latin typeface="Arial" panose="020B0604020202020204" pitchFamily="34" charset="0"/>
                <a:ea typeface="Roboto" panose="02000000000000000000" pitchFamily="2" charset="0"/>
                <a:cs typeface="Arial" panose="020B0604020202020204" pitchFamily="34" charset="0"/>
              </a:rPr>
              <a:t>git</a:t>
            </a:r>
            <a:r>
              <a:rPr lang="en-US" b="1" dirty="0">
                <a:latin typeface="Arial" panose="020B0604020202020204" pitchFamily="34" charset="0"/>
                <a:ea typeface="Roboto" panose="02000000000000000000" pitchFamily="2" charset="0"/>
                <a:cs typeface="Arial" panose="020B0604020202020204" pitchFamily="34" charset="0"/>
              </a:rPr>
              <a:t> push </a:t>
            </a:r>
          </a:p>
          <a:p>
            <a:pPr marL="742950" indent="-514350">
              <a:spcBef>
                <a:spcPts val="0"/>
              </a:spcBef>
              <a:buFont typeface="+mj-lt"/>
              <a:buAutoNum type="arabicPeriod"/>
            </a:pPr>
            <a:endParaRPr lang="en-US" b="1"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b="1" dirty="0" err="1">
                <a:latin typeface="Arial" panose="020B0604020202020204" pitchFamily="34" charset="0"/>
                <a:ea typeface="Roboto" panose="02000000000000000000" pitchFamily="2" charset="0"/>
                <a:cs typeface="Arial" panose="020B0604020202020204" pitchFamily="34" charset="0"/>
              </a:rPr>
              <a:t>git</a:t>
            </a:r>
            <a:r>
              <a:rPr lang="en-US" b="1" dirty="0">
                <a:latin typeface="Arial" panose="020B0604020202020204" pitchFamily="34" charset="0"/>
                <a:ea typeface="Roboto" panose="02000000000000000000" pitchFamily="2" charset="0"/>
                <a:cs typeface="Arial" panose="020B0604020202020204" pitchFamily="34" charset="0"/>
              </a:rPr>
              <a:t> pull</a:t>
            </a:r>
          </a:p>
          <a:p>
            <a:pPr marL="742950" indent="-514350">
              <a:spcBef>
                <a:spcPts val="0"/>
              </a:spcBef>
              <a:buFont typeface="+mj-lt"/>
              <a:buAutoNum type="arabicPeriod"/>
            </a:pPr>
            <a:endParaRPr lang="en-US" sz="2800" b="1"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US"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Font typeface="Arial" panose="020B0604020202020204" pitchFamily="34" charset="0"/>
              <a:buNone/>
            </a:pPr>
            <a:endParaRPr lang="en-US" sz="2800" b="1" u="sng"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Font typeface="Arial" panose="020B0604020202020204" pitchFamily="34" charset="0"/>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Font typeface="Arial" panose="020B0604020202020204" pitchFamily="34" charset="0"/>
              <a:buNone/>
            </a:pPr>
            <a:endParaRPr lang="en-US" sz="2800" b="1" u="sng"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Font typeface="Arial" panose="020B0604020202020204" pitchFamily="34" charset="0"/>
              <a:buNone/>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43831515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Admin Items</a:t>
            </a:r>
          </a:p>
        </p:txBody>
      </p:sp>
    </p:spTree>
    <p:extLst>
      <p:ext uri="{BB962C8B-B14F-4D97-AF65-F5344CB8AC3E}">
        <p14:creationId xmlns:p14="http://schemas.microsoft.com/office/powerpoint/2010/main" val="379434222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Basic </a:t>
            </a:r>
            <a:r>
              <a:rPr lang="en-US" dirty="0" err="1"/>
              <a:t>Git</a:t>
            </a:r>
            <a:r>
              <a:rPr lang="en-US" dirty="0"/>
              <a:t> Commands</a:t>
            </a:r>
          </a:p>
        </p:txBody>
      </p:sp>
      <p:sp>
        <p:nvSpPr>
          <p:cNvPr id="4" name="Content Placeholder 2"/>
          <p:cNvSpPr txBox="1">
            <a:spLocks/>
          </p:cNvSpPr>
          <p:nvPr/>
        </p:nvSpPr>
        <p:spPr>
          <a:xfrm>
            <a:off x="443345" y="914400"/>
            <a:ext cx="8229600" cy="4525963"/>
          </a:xfrm>
          <a:prstGeom prst="rect">
            <a:avLst/>
          </a:prstGeom>
        </p:spPr>
        <p:txBody>
          <a:bodyPr numCol="1">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Font typeface="Arial" panose="020B0604020202020204" pitchFamily="34" charset="0"/>
              <a:buNone/>
            </a:pPr>
            <a:r>
              <a:rPr lang="en-US" sz="2000" b="1" u="sng" dirty="0">
                <a:latin typeface="Arial" panose="020B0604020202020204" pitchFamily="34" charset="0"/>
                <a:ea typeface="Roboto" panose="02000000000000000000" pitchFamily="2" charset="0"/>
                <a:cs typeface="Arial" panose="020B0604020202020204" pitchFamily="34" charset="0"/>
              </a:rPr>
              <a:t>At its most basic, these are the five </a:t>
            </a:r>
            <a:r>
              <a:rPr lang="en-US" sz="2000" b="1" u="sng" dirty="0" err="1">
                <a:latin typeface="Arial" panose="020B0604020202020204" pitchFamily="34" charset="0"/>
                <a:ea typeface="Roboto" panose="02000000000000000000" pitchFamily="2" charset="0"/>
                <a:cs typeface="Arial" panose="020B0604020202020204" pitchFamily="34" charset="0"/>
              </a:rPr>
              <a:t>git</a:t>
            </a:r>
            <a:r>
              <a:rPr lang="en-US" sz="2000" b="1" u="sng" dirty="0">
                <a:latin typeface="Arial" panose="020B0604020202020204" pitchFamily="34" charset="0"/>
                <a:ea typeface="Roboto" panose="02000000000000000000" pitchFamily="2" charset="0"/>
                <a:cs typeface="Arial" panose="020B0604020202020204" pitchFamily="34" charset="0"/>
              </a:rPr>
              <a:t> commands to get started:</a:t>
            </a:r>
          </a:p>
          <a:p>
            <a:pPr marL="228600" indent="0">
              <a:spcBef>
                <a:spcPts val="0"/>
              </a:spcBef>
              <a:buFont typeface="Arial" panose="020B0604020202020204" pitchFamily="34" charset="0"/>
              <a:buNone/>
            </a:pPr>
            <a:endParaRPr lang="en-US" sz="2800" b="1" u="sng"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b="1" dirty="0" err="1">
                <a:latin typeface="Arial" panose="020B0604020202020204" pitchFamily="34" charset="0"/>
                <a:ea typeface="Roboto" panose="02000000000000000000" pitchFamily="2" charset="0"/>
                <a:cs typeface="Arial" panose="020B0604020202020204" pitchFamily="34" charset="0"/>
              </a:rPr>
              <a:t>git</a:t>
            </a:r>
            <a:r>
              <a:rPr lang="en-US" b="1" dirty="0">
                <a:latin typeface="Arial" panose="020B0604020202020204" pitchFamily="34" charset="0"/>
                <a:ea typeface="Roboto" panose="02000000000000000000" pitchFamily="2" charset="0"/>
                <a:cs typeface="Arial" panose="020B0604020202020204" pitchFamily="34" charset="0"/>
              </a:rPr>
              <a:t> clone </a:t>
            </a:r>
            <a:r>
              <a:rPr lang="en-US" dirty="0">
                <a:latin typeface="Arial" panose="020B0604020202020204" pitchFamily="34" charset="0"/>
                <a:ea typeface="Roboto" panose="02000000000000000000" pitchFamily="2" charset="0"/>
                <a:cs typeface="Arial" panose="020B0604020202020204" pitchFamily="34" charset="0"/>
              </a:rPr>
              <a:t>– copies an entire repo (to begin).</a:t>
            </a:r>
          </a:p>
          <a:p>
            <a:pPr marL="742950" indent="-514350">
              <a:spcBef>
                <a:spcPts val="0"/>
              </a:spcBef>
              <a:buFont typeface="+mj-lt"/>
              <a:buAutoNum type="arabicPeriod"/>
            </a:pPr>
            <a:endParaRPr lang="en-US"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b="1" dirty="0" err="1">
                <a:latin typeface="Arial" panose="020B0604020202020204" pitchFamily="34" charset="0"/>
                <a:ea typeface="Roboto" panose="02000000000000000000" pitchFamily="2" charset="0"/>
                <a:cs typeface="Arial" panose="020B0604020202020204" pitchFamily="34" charset="0"/>
              </a:rPr>
              <a:t>git</a:t>
            </a:r>
            <a:r>
              <a:rPr lang="en-US" b="1" dirty="0">
                <a:latin typeface="Arial" panose="020B0604020202020204" pitchFamily="34" charset="0"/>
                <a:ea typeface="Roboto" panose="02000000000000000000" pitchFamily="2" charset="0"/>
                <a:cs typeface="Arial" panose="020B0604020202020204" pitchFamily="34" charset="0"/>
              </a:rPr>
              <a:t> add </a:t>
            </a:r>
            <a:r>
              <a:rPr lang="en-US" dirty="0">
                <a:latin typeface="Arial" panose="020B0604020202020204" pitchFamily="34" charset="0"/>
                <a:ea typeface="Roboto" panose="02000000000000000000" pitchFamily="2" charset="0"/>
                <a:cs typeface="Arial" panose="020B0604020202020204" pitchFamily="34" charset="0"/>
              </a:rPr>
              <a:t>– adds a file for inclusion in </a:t>
            </a:r>
            <a:r>
              <a:rPr lang="en-US" dirty="0" err="1">
                <a:latin typeface="Arial" panose="020B0604020202020204" pitchFamily="34" charset="0"/>
                <a:ea typeface="Roboto" panose="02000000000000000000" pitchFamily="2" charset="0"/>
                <a:cs typeface="Arial" panose="020B0604020202020204" pitchFamily="34" charset="0"/>
              </a:rPr>
              <a:t>Git</a:t>
            </a:r>
            <a:r>
              <a:rPr lang="en-US" dirty="0">
                <a:latin typeface="Arial" panose="020B0604020202020204" pitchFamily="34" charset="0"/>
                <a:ea typeface="Roboto" panose="02000000000000000000" pitchFamily="2" charset="0"/>
                <a:cs typeface="Arial" panose="020B0604020202020204" pitchFamily="34" charset="0"/>
              </a:rPr>
              <a:t>.</a:t>
            </a:r>
          </a:p>
          <a:p>
            <a:pPr marL="742950" indent="-514350">
              <a:spcBef>
                <a:spcPts val="0"/>
              </a:spcBef>
              <a:buFont typeface="+mj-lt"/>
              <a:buAutoNum type="arabicPeriod"/>
            </a:pPr>
            <a:endParaRPr lang="en-US"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b="1" dirty="0" err="1">
                <a:latin typeface="Arial" panose="020B0604020202020204" pitchFamily="34" charset="0"/>
                <a:ea typeface="Roboto" panose="02000000000000000000" pitchFamily="2" charset="0"/>
                <a:cs typeface="Arial" panose="020B0604020202020204" pitchFamily="34" charset="0"/>
              </a:rPr>
              <a:t>git</a:t>
            </a:r>
            <a:r>
              <a:rPr lang="en-US" b="1" dirty="0">
                <a:latin typeface="Arial" panose="020B0604020202020204" pitchFamily="34" charset="0"/>
                <a:ea typeface="Roboto" panose="02000000000000000000" pitchFamily="2" charset="0"/>
                <a:cs typeface="Arial" panose="020B0604020202020204" pitchFamily="34" charset="0"/>
              </a:rPr>
              <a:t> commit </a:t>
            </a:r>
            <a:r>
              <a:rPr lang="en-US" dirty="0">
                <a:latin typeface="Arial" panose="020B0604020202020204" pitchFamily="34" charset="0"/>
                <a:ea typeface="Roboto" panose="02000000000000000000" pitchFamily="2" charset="0"/>
                <a:cs typeface="Arial" panose="020B0604020202020204" pitchFamily="34" charset="0"/>
              </a:rPr>
              <a:t>– notes a change to the local repo.</a:t>
            </a:r>
          </a:p>
          <a:p>
            <a:pPr marL="742950" indent="-514350">
              <a:spcBef>
                <a:spcPts val="0"/>
              </a:spcBef>
              <a:buFont typeface="+mj-lt"/>
              <a:buAutoNum type="arabicPeriod"/>
            </a:pPr>
            <a:endParaRPr lang="en-US"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b="1" dirty="0" err="1">
                <a:latin typeface="Arial" panose="020B0604020202020204" pitchFamily="34" charset="0"/>
                <a:ea typeface="Roboto" panose="02000000000000000000" pitchFamily="2" charset="0"/>
                <a:cs typeface="Arial" panose="020B0604020202020204" pitchFamily="34" charset="0"/>
              </a:rPr>
              <a:t>git</a:t>
            </a:r>
            <a:r>
              <a:rPr lang="en-US" b="1" dirty="0">
                <a:latin typeface="Arial" panose="020B0604020202020204" pitchFamily="34" charset="0"/>
                <a:ea typeface="Roboto" panose="02000000000000000000" pitchFamily="2" charset="0"/>
                <a:cs typeface="Arial" panose="020B0604020202020204" pitchFamily="34" charset="0"/>
              </a:rPr>
              <a:t> push </a:t>
            </a:r>
            <a:r>
              <a:rPr lang="en-US" dirty="0">
                <a:latin typeface="Arial" panose="020B0604020202020204" pitchFamily="34" charset="0"/>
                <a:ea typeface="Roboto" panose="02000000000000000000" pitchFamily="2" charset="0"/>
                <a:cs typeface="Arial" panose="020B0604020202020204" pitchFamily="34" charset="0"/>
              </a:rPr>
              <a:t>– sends changes to hosting service.</a:t>
            </a:r>
          </a:p>
          <a:p>
            <a:pPr marL="742950" indent="-514350">
              <a:spcBef>
                <a:spcPts val="0"/>
              </a:spcBef>
              <a:buFont typeface="+mj-lt"/>
              <a:buAutoNum type="arabicPeriod"/>
            </a:pPr>
            <a:endParaRPr lang="en-US"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b="1" dirty="0" err="1">
                <a:latin typeface="Arial" panose="020B0604020202020204" pitchFamily="34" charset="0"/>
                <a:ea typeface="Roboto" panose="02000000000000000000" pitchFamily="2" charset="0"/>
                <a:cs typeface="Arial" panose="020B0604020202020204" pitchFamily="34" charset="0"/>
              </a:rPr>
              <a:t>git</a:t>
            </a:r>
            <a:r>
              <a:rPr lang="en-US" b="1" dirty="0">
                <a:latin typeface="Arial" panose="020B0604020202020204" pitchFamily="34" charset="0"/>
                <a:ea typeface="Roboto" panose="02000000000000000000" pitchFamily="2" charset="0"/>
                <a:cs typeface="Arial" panose="020B0604020202020204" pitchFamily="34" charset="0"/>
              </a:rPr>
              <a:t> pull </a:t>
            </a:r>
            <a:r>
              <a:rPr lang="en-US" dirty="0">
                <a:latin typeface="Arial" panose="020B0604020202020204" pitchFamily="34" charset="0"/>
                <a:ea typeface="Roboto" panose="02000000000000000000" pitchFamily="2" charset="0"/>
                <a:cs typeface="Arial" panose="020B0604020202020204" pitchFamily="34" charset="0"/>
              </a:rPr>
              <a:t>– downloads freshest version of repo.</a:t>
            </a:r>
            <a:endParaRPr lang="en-US" b="1"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US"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US"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Font typeface="Arial" panose="020B0604020202020204" pitchFamily="34" charset="0"/>
              <a:buNone/>
            </a:pPr>
            <a:endParaRPr lang="en-US" b="1" u="sng"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Font typeface="Arial" panose="020B0604020202020204" pitchFamily="34" charset="0"/>
              <a:buNone/>
            </a:pPr>
            <a:endParaRPr lang="en" altLang="en"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Font typeface="Arial" panose="020B0604020202020204" pitchFamily="34" charset="0"/>
              <a:buNone/>
            </a:pPr>
            <a:endParaRPr lang="en-US" b="1" u="sng"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Font typeface="Arial" panose="020B0604020202020204" pitchFamily="34" charset="0"/>
              <a:buNone/>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53417952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&gt; YOUR TURN!</a:t>
            </a:r>
          </a:p>
        </p:txBody>
      </p:sp>
      <p:sp>
        <p:nvSpPr>
          <p:cNvPr id="5" name="Rectangle 4"/>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6" name="TextBox 5"/>
          <p:cNvSpPr txBox="1"/>
          <p:nvPr/>
        </p:nvSpPr>
        <p:spPr>
          <a:xfrm>
            <a:off x="304800" y="914400"/>
            <a:ext cx="8686800" cy="5324535"/>
          </a:xfrm>
          <a:prstGeom prst="rect">
            <a:avLst/>
          </a:prstGeom>
          <a:noFill/>
        </p:spPr>
        <p:txBody>
          <a:bodyPr wrap="square" numCol="1" rtlCol="0">
            <a:spAutoFit/>
          </a:bodyPr>
          <a:lstStyle/>
          <a:p>
            <a:r>
              <a:rPr lang="en-US" b="1" dirty="0">
                <a:latin typeface="Arial" panose="020B0604020202020204" pitchFamily="34" charset="0"/>
                <a:ea typeface="Roboto" pitchFamily="2" charset="0"/>
                <a:cs typeface="Arial" panose="020B0604020202020204" pitchFamily="34" charset="0"/>
              </a:rPr>
              <a:t>Assignment:</a:t>
            </a:r>
          </a:p>
          <a:p>
            <a:r>
              <a:rPr lang="en-US" dirty="0">
                <a:latin typeface="Arial" panose="020B0604020202020204" pitchFamily="34" charset="0"/>
                <a:ea typeface="Roboto" pitchFamily="2" charset="0"/>
                <a:cs typeface="Arial" panose="020B0604020202020204" pitchFamily="34" charset="0"/>
              </a:rPr>
              <a:t>Using GitHub and the Command Line:</a:t>
            </a:r>
          </a:p>
          <a:p>
            <a:endParaRPr lang="en-US"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 new </a:t>
            </a:r>
            <a:r>
              <a:rPr lang="en-US" b="1" dirty="0">
                <a:latin typeface="Arial" panose="020B0604020202020204" pitchFamily="34" charset="0"/>
                <a:ea typeface="Roboto" pitchFamily="2" charset="0"/>
                <a:cs typeface="Arial" panose="020B0604020202020204" pitchFamily="34" charset="0"/>
              </a:rPr>
              <a:t>public GitHub repository </a:t>
            </a:r>
            <a:r>
              <a:rPr lang="en-US" dirty="0">
                <a:latin typeface="Arial" panose="020B0604020202020204" pitchFamily="34" charset="0"/>
                <a:ea typeface="Roboto" pitchFamily="2" charset="0"/>
                <a:cs typeface="Arial" panose="020B0604020202020204" pitchFamily="34" charset="0"/>
              </a:rPr>
              <a:t>and name it whatever you like. Be sure to check the box for “initialize this repository with a README.” </a:t>
            </a:r>
          </a:p>
          <a:p>
            <a:pPr marL="285750" indent="-28575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Next, </a:t>
            </a:r>
            <a:r>
              <a:rPr lang="en-US" b="1" dirty="0">
                <a:latin typeface="Arial" panose="020B0604020202020204" pitchFamily="34" charset="0"/>
                <a:ea typeface="Roboto" pitchFamily="2" charset="0"/>
                <a:cs typeface="Arial" panose="020B0604020202020204" pitchFamily="34" charset="0"/>
              </a:rPr>
              <a:t>clone</a:t>
            </a:r>
            <a:r>
              <a:rPr lang="en-US" dirty="0">
                <a:latin typeface="Arial" panose="020B0604020202020204" pitchFamily="34" charset="0"/>
                <a:ea typeface="Roboto" pitchFamily="2" charset="0"/>
                <a:cs typeface="Arial" panose="020B0604020202020204" pitchFamily="34" charset="0"/>
              </a:rPr>
              <a:t> the repo to your local directory. </a:t>
            </a:r>
          </a:p>
          <a:p>
            <a:pPr marL="285750" indent="-28575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Then create an HTML file inside the local directory.</a:t>
            </a:r>
          </a:p>
          <a:p>
            <a:pPr marL="285750" indent="-28575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ea typeface="Roboto" pitchFamily="2" charset="0"/>
                <a:cs typeface="Arial" panose="020B0604020202020204" pitchFamily="34" charset="0"/>
              </a:rPr>
              <a:t>Add</a:t>
            </a:r>
            <a:r>
              <a:rPr lang="en-US" dirty="0">
                <a:latin typeface="Arial" panose="020B0604020202020204" pitchFamily="34" charset="0"/>
                <a:ea typeface="Roboto" pitchFamily="2" charset="0"/>
                <a:cs typeface="Arial" panose="020B0604020202020204" pitchFamily="34" charset="0"/>
              </a:rPr>
              <a:t>, </a:t>
            </a:r>
            <a:r>
              <a:rPr lang="en-US" b="1" dirty="0">
                <a:latin typeface="Arial" panose="020B0604020202020204" pitchFamily="34" charset="0"/>
                <a:ea typeface="Roboto" pitchFamily="2" charset="0"/>
                <a:cs typeface="Arial" panose="020B0604020202020204" pitchFamily="34" charset="0"/>
              </a:rPr>
              <a:t>Commit</a:t>
            </a:r>
            <a:r>
              <a:rPr lang="en-US" dirty="0">
                <a:latin typeface="Arial" panose="020B0604020202020204" pitchFamily="34" charset="0"/>
                <a:ea typeface="Roboto" pitchFamily="2" charset="0"/>
                <a:cs typeface="Arial" panose="020B0604020202020204" pitchFamily="34" charset="0"/>
              </a:rPr>
              <a:t>, and </a:t>
            </a:r>
            <a:r>
              <a:rPr lang="en-US" b="1" dirty="0">
                <a:latin typeface="Arial" panose="020B0604020202020204" pitchFamily="34" charset="0"/>
                <a:ea typeface="Roboto" pitchFamily="2" charset="0"/>
                <a:cs typeface="Arial" panose="020B0604020202020204" pitchFamily="34" charset="0"/>
              </a:rPr>
              <a:t>Push</a:t>
            </a:r>
            <a:r>
              <a:rPr lang="en-US" dirty="0">
                <a:latin typeface="Arial" panose="020B0604020202020204" pitchFamily="34" charset="0"/>
                <a:ea typeface="Roboto" pitchFamily="2" charset="0"/>
                <a:cs typeface="Arial" panose="020B0604020202020204" pitchFamily="34" charset="0"/>
              </a:rPr>
              <a:t> the code to GitHub.</a:t>
            </a:r>
          </a:p>
          <a:p>
            <a:endParaRPr lang="en-US" sz="1600" dirty="0">
              <a:latin typeface="Arial" panose="020B0604020202020204" pitchFamily="34" charset="0"/>
              <a:ea typeface="Roboto" pitchFamily="2" charset="0"/>
              <a:cs typeface="Arial" panose="020B0604020202020204" pitchFamily="34" charset="0"/>
            </a:endParaRPr>
          </a:p>
          <a:p>
            <a:r>
              <a:rPr lang="en-US" b="1" dirty="0">
                <a:latin typeface="Arial" panose="020B0604020202020204" pitchFamily="34" charset="0"/>
                <a:ea typeface="Roboto" pitchFamily="2" charset="0"/>
                <a:cs typeface="Arial" panose="020B0604020202020204" pitchFamily="34" charset="0"/>
              </a:rPr>
              <a:t>Bonus:</a:t>
            </a:r>
            <a:endParaRPr lang="en-US" b="1" u="sng"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Find a partner in class, and </a:t>
            </a:r>
            <a:r>
              <a:rPr lang="en-US" b="1" u="sng" dirty="0">
                <a:latin typeface="Arial" panose="020B0604020202020204" pitchFamily="34" charset="0"/>
                <a:ea typeface="Roboto" pitchFamily="2" charset="0"/>
                <a:cs typeface="Arial" panose="020B0604020202020204" pitchFamily="34" charset="0"/>
              </a:rPr>
              <a:t>fork</a:t>
            </a:r>
            <a:r>
              <a:rPr lang="en-US" dirty="0">
                <a:latin typeface="Arial" panose="020B0604020202020204" pitchFamily="34" charset="0"/>
                <a:ea typeface="Roboto" pitchFamily="2" charset="0"/>
                <a:cs typeface="Arial" panose="020B0604020202020204" pitchFamily="34" charset="0"/>
              </a:rPr>
              <a:t> </a:t>
            </a:r>
            <a:r>
              <a:rPr lang="en-US" i="1" dirty="0">
                <a:latin typeface="Arial" panose="020B0604020202020204" pitchFamily="34" charset="0"/>
                <a:ea typeface="Roboto" pitchFamily="2" charset="0"/>
                <a:cs typeface="Arial" panose="020B0604020202020204" pitchFamily="34" charset="0"/>
              </a:rPr>
              <a:t>their </a:t>
            </a:r>
            <a:r>
              <a:rPr lang="en-US" dirty="0">
                <a:latin typeface="Arial" panose="020B0604020202020204" pitchFamily="34" charset="0"/>
                <a:ea typeface="Roboto" pitchFamily="2" charset="0"/>
                <a:cs typeface="Arial" panose="020B0604020202020204" pitchFamily="34" charset="0"/>
              </a:rPr>
              <a:t>repository to your own GitHub account. Clone this forked repository to your local directory.</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Add, Commit, and Push the code back to your forked copy. </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Finally, submit a </a:t>
            </a:r>
            <a:r>
              <a:rPr lang="en-US" b="1" dirty="0">
                <a:latin typeface="Arial" panose="020B0604020202020204" pitchFamily="34" charset="0"/>
                <a:ea typeface="Roboto" pitchFamily="2" charset="0"/>
                <a:cs typeface="Arial" panose="020B0604020202020204" pitchFamily="34" charset="0"/>
              </a:rPr>
              <a:t>pull request</a:t>
            </a:r>
            <a:r>
              <a:rPr lang="en-US" dirty="0">
                <a:latin typeface="Arial" panose="020B0604020202020204" pitchFamily="34" charset="0"/>
                <a:ea typeface="Roboto" pitchFamily="2" charset="0"/>
                <a:cs typeface="Arial" panose="020B0604020202020204" pitchFamily="34" charset="0"/>
              </a:rPr>
              <a:t> to send your changes to your partner’s repo.</a:t>
            </a:r>
          </a:p>
        </p:txBody>
      </p:sp>
      <p:sp>
        <p:nvSpPr>
          <p:cNvPr id="7" name="TextBox 6"/>
          <p:cNvSpPr txBox="1"/>
          <p:nvPr/>
        </p:nvSpPr>
        <p:spPr>
          <a:xfrm>
            <a:off x="2514600" y="124825"/>
            <a:ext cx="6477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err="1">
                <a:latin typeface="Arial" panose="020B0604020202020204" pitchFamily="34" charset="0"/>
                <a:ea typeface="Roboto" pitchFamily="2" charset="0"/>
                <a:cs typeface="Arial" panose="020B0604020202020204" pitchFamily="34" charset="0"/>
              </a:rPr>
              <a:t>Git</a:t>
            </a:r>
            <a:r>
              <a:rPr lang="en-US" dirty="0">
                <a:latin typeface="Arial" panose="020B0604020202020204" pitchFamily="34" charset="0"/>
                <a:ea typeface="Roboto" pitchFamily="2" charset="0"/>
                <a:cs typeface="Arial" panose="020B0604020202020204" pitchFamily="34" charset="0"/>
              </a:rPr>
              <a:t> Add, Commit, Push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20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54358188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Still a Bit Lost? Never Worry!</a:t>
            </a:r>
          </a:p>
        </p:txBody>
      </p:sp>
      <p:pic>
        <p:nvPicPr>
          <p:cNvPr id="3" name="Picture 2"/>
          <p:cNvPicPr>
            <a:picLocks noChangeAspect="1"/>
          </p:cNvPicPr>
          <p:nvPr/>
        </p:nvPicPr>
        <p:blipFill>
          <a:blip r:embed="rId3"/>
          <a:stretch>
            <a:fillRect/>
          </a:stretch>
        </p:blipFill>
        <p:spPr>
          <a:xfrm>
            <a:off x="278331" y="966787"/>
            <a:ext cx="4848225" cy="4924425"/>
          </a:xfrm>
          <a:prstGeom prst="rect">
            <a:avLst/>
          </a:prstGeom>
          <a:ln>
            <a:solidFill>
              <a:schemeClr val="accent1"/>
            </a:solidFill>
          </a:ln>
        </p:spPr>
      </p:pic>
      <p:sp>
        <p:nvSpPr>
          <p:cNvPr id="7" name="TextBox 6"/>
          <p:cNvSpPr txBox="1"/>
          <p:nvPr/>
        </p:nvSpPr>
        <p:spPr>
          <a:xfrm>
            <a:off x="5257800" y="2514600"/>
            <a:ext cx="3733800" cy="1200329"/>
          </a:xfrm>
          <a:prstGeom prst="rect">
            <a:avLst/>
          </a:prstGeom>
          <a:noFill/>
        </p:spPr>
        <p:txBody>
          <a:bodyPr wrap="square" numCol="1" rtlCol="0">
            <a:spAutoFit/>
          </a:bodyPr>
          <a:lstStyle/>
          <a:p>
            <a:pPr marL="285750" indent="-285750">
              <a:buFont typeface="Arial" panose="020B0604020202020204" pitchFamily="34" charset="0"/>
              <a:buChar char="•"/>
            </a:pPr>
            <a:r>
              <a:rPr lang="en-US" b="1" dirty="0">
                <a:latin typeface="Arial" panose="020B0604020202020204" pitchFamily="34" charset="0"/>
                <a:ea typeface="Roboto" pitchFamily="2" charset="0"/>
                <a:cs typeface="Arial" panose="020B0604020202020204" pitchFamily="34" charset="0"/>
              </a:rPr>
              <a:t>Follow this handy Guide!</a:t>
            </a:r>
          </a:p>
          <a:p>
            <a:pPr marL="285750" indent="-285750">
              <a:buFont typeface="Arial" panose="020B0604020202020204" pitchFamily="34" charset="0"/>
              <a:buChar char="•"/>
            </a:pPr>
            <a:endParaRPr lang="en-US" b="1"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Practice a few times on your own before our next class.</a:t>
            </a:r>
          </a:p>
        </p:txBody>
      </p:sp>
    </p:spTree>
    <p:extLst>
      <p:ext uri="{BB962C8B-B14F-4D97-AF65-F5344CB8AC3E}">
        <p14:creationId xmlns:p14="http://schemas.microsoft.com/office/powerpoint/2010/main" val="209901995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653854"/>
          </a:xfrm>
        </p:spPr>
        <p:txBody>
          <a:bodyPr numCol="1">
            <a:normAutofit/>
          </a:bodyPr>
          <a:lstStyle/>
          <a:p>
            <a:r>
              <a:rPr lang="en-US" dirty="0"/>
              <a:t>If You’re Still Lost… Here’s a (Free) Course</a:t>
            </a:r>
          </a:p>
        </p:txBody>
      </p:sp>
      <p:pic>
        <p:nvPicPr>
          <p:cNvPr id="5" name="Picture 4"/>
          <p:cNvPicPr>
            <a:picLocks noChangeAspect="1"/>
          </p:cNvPicPr>
          <p:nvPr/>
        </p:nvPicPr>
        <p:blipFill>
          <a:blip r:embed="rId3"/>
          <a:stretch>
            <a:fillRect/>
          </a:stretch>
        </p:blipFill>
        <p:spPr>
          <a:xfrm>
            <a:off x="990600" y="889866"/>
            <a:ext cx="7239000" cy="4834455"/>
          </a:xfrm>
          <a:prstGeom prst="rect">
            <a:avLst/>
          </a:prstGeom>
          <a:ln>
            <a:solidFill>
              <a:schemeClr val="accent5">
                <a:lumMod val="20000"/>
                <a:lumOff val="80000"/>
              </a:schemeClr>
            </a:solidFill>
          </a:ln>
        </p:spPr>
      </p:pic>
      <p:sp>
        <p:nvSpPr>
          <p:cNvPr id="6" name="Rectangle 5"/>
          <p:cNvSpPr/>
          <p:nvPr/>
        </p:nvSpPr>
        <p:spPr>
          <a:xfrm>
            <a:off x="2261619" y="5882663"/>
            <a:ext cx="4609019" cy="369332"/>
          </a:xfrm>
          <a:prstGeom prst="rect">
            <a:avLst/>
          </a:prstGeom>
        </p:spPr>
        <p:txBody>
          <a:bodyPr wrap="none" numCol="1">
            <a:spAutoFit/>
          </a:bodyPr>
          <a:lstStyle/>
          <a:p>
            <a:r>
              <a:rPr lang="en-US" dirty="0">
                <a:latin typeface="Arial" panose="020B0604020202020204" pitchFamily="34" charset="0"/>
                <a:cs typeface="Arial" panose="020B0604020202020204" pitchFamily="34" charset="0"/>
              </a:rPr>
              <a:t>https://www.codeschool.com/courses/try-git</a:t>
            </a:r>
          </a:p>
        </p:txBody>
      </p:sp>
    </p:spTree>
    <p:extLst>
      <p:ext uri="{BB962C8B-B14F-4D97-AF65-F5344CB8AC3E}">
        <p14:creationId xmlns:p14="http://schemas.microsoft.com/office/powerpoint/2010/main" val="289337426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HTML Round 2</a:t>
            </a:r>
          </a:p>
        </p:txBody>
      </p:sp>
    </p:spTree>
    <p:extLst>
      <p:ext uri="{BB962C8B-B14F-4D97-AF65-F5344CB8AC3E}">
        <p14:creationId xmlns:p14="http://schemas.microsoft.com/office/powerpoint/2010/main" val="428391904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653854"/>
          </a:xfrm>
        </p:spPr>
        <p:txBody>
          <a:bodyPr numCol="1">
            <a:normAutofit/>
          </a:bodyPr>
          <a:lstStyle/>
          <a:p>
            <a:r>
              <a:rPr lang="en-US" dirty="0"/>
              <a:t>HTML Syntax (Basic)</a:t>
            </a:r>
          </a:p>
        </p:txBody>
      </p:sp>
      <p:sp>
        <p:nvSpPr>
          <p:cNvPr id="5" name="TextBox 4"/>
          <p:cNvSpPr txBox="1"/>
          <p:nvPr/>
        </p:nvSpPr>
        <p:spPr>
          <a:xfrm>
            <a:off x="897618" y="2974636"/>
            <a:ext cx="1371600" cy="707886"/>
          </a:xfrm>
          <a:prstGeom prst="rect">
            <a:avLst/>
          </a:prstGeom>
          <a:solidFill>
            <a:schemeClr val="accent2"/>
          </a:solidFill>
        </p:spPr>
        <p:txBody>
          <a:bodyPr wrap="square" numCol="1" rtlCol="0">
            <a:spAutoFit/>
          </a:bodyPr>
          <a:lstStyle/>
          <a:p>
            <a:r>
              <a:rPr lang="en-US" sz="4000" b="1" dirty="0">
                <a:latin typeface="Arial" panose="020B0604020202020204" pitchFamily="34" charset="0"/>
                <a:cs typeface="Arial" panose="020B0604020202020204" pitchFamily="34" charset="0"/>
              </a:rPr>
              <a:t>&lt;h1&gt;</a:t>
            </a:r>
          </a:p>
        </p:txBody>
      </p:sp>
      <p:sp>
        <p:nvSpPr>
          <p:cNvPr id="6" name="TextBox 5"/>
          <p:cNvSpPr txBox="1"/>
          <p:nvPr/>
        </p:nvSpPr>
        <p:spPr>
          <a:xfrm>
            <a:off x="2269218" y="2971800"/>
            <a:ext cx="5372100" cy="707886"/>
          </a:xfrm>
          <a:prstGeom prst="rect">
            <a:avLst/>
          </a:prstGeom>
          <a:solidFill>
            <a:schemeClr val="bg2"/>
          </a:solidFill>
        </p:spPr>
        <p:txBody>
          <a:bodyPr wrap="square" numCol="1" rtlCol="0">
            <a:spAutoFit/>
          </a:bodyPr>
          <a:lstStyle/>
          <a:p>
            <a:r>
              <a:rPr lang="en-US" sz="4000" b="1" dirty="0">
                <a:latin typeface="Arial" panose="020B0604020202020204" pitchFamily="34" charset="0"/>
                <a:cs typeface="Arial" panose="020B0604020202020204" pitchFamily="34" charset="0"/>
              </a:rPr>
              <a:t>This is </a:t>
            </a:r>
            <a:r>
              <a:rPr lang="en-US" sz="4000" b="1" dirty="0" err="1">
                <a:latin typeface="Arial" panose="020B0604020202020204" pitchFamily="34" charset="0"/>
                <a:cs typeface="Arial" panose="020B0604020202020204" pitchFamily="34" charset="0"/>
              </a:rPr>
              <a:t>Mah</a:t>
            </a:r>
            <a:r>
              <a:rPr lang="en-US" sz="4000" b="1" dirty="0">
                <a:latin typeface="Arial" panose="020B0604020202020204" pitchFamily="34" charset="0"/>
                <a:cs typeface="Arial" panose="020B0604020202020204" pitchFamily="34" charset="0"/>
              </a:rPr>
              <a:t> House</a:t>
            </a:r>
          </a:p>
        </p:txBody>
      </p:sp>
      <p:sp>
        <p:nvSpPr>
          <p:cNvPr id="9" name="TextBox 8"/>
          <p:cNvSpPr txBox="1"/>
          <p:nvPr/>
        </p:nvSpPr>
        <p:spPr>
          <a:xfrm>
            <a:off x="6993618" y="2971800"/>
            <a:ext cx="1676400" cy="707886"/>
          </a:xfrm>
          <a:prstGeom prst="rect">
            <a:avLst/>
          </a:prstGeom>
          <a:solidFill>
            <a:schemeClr val="accent2"/>
          </a:solidFill>
        </p:spPr>
        <p:txBody>
          <a:bodyPr wrap="square" numCol="1" rtlCol="0">
            <a:spAutoFit/>
          </a:bodyPr>
          <a:lstStyle/>
          <a:p>
            <a:r>
              <a:rPr lang="en-US" sz="4000" b="1" dirty="0">
                <a:latin typeface="Arial" panose="020B0604020202020204" pitchFamily="34" charset="0"/>
                <a:cs typeface="Arial" panose="020B0604020202020204" pitchFamily="34" charset="0"/>
              </a:rPr>
              <a:t>&lt;/h1&gt;</a:t>
            </a:r>
          </a:p>
        </p:txBody>
      </p:sp>
      <p:sp>
        <p:nvSpPr>
          <p:cNvPr id="10" name="TextBox 9"/>
          <p:cNvSpPr txBox="1"/>
          <p:nvPr/>
        </p:nvSpPr>
        <p:spPr>
          <a:xfrm>
            <a:off x="716738" y="4497318"/>
            <a:ext cx="1733360" cy="400110"/>
          </a:xfrm>
          <a:prstGeom prst="rect">
            <a:avLst/>
          </a:prstGeom>
          <a:noFill/>
        </p:spPr>
        <p:txBody>
          <a:bodyPr wrap="none" numCol="1" rtlCol="0">
            <a:spAutoFit/>
          </a:bodyPr>
          <a:lstStyle/>
          <a:p>
            <a:r>
              <a:rPr lang="en-US" sz="2000" b="1" dirty="0">
                <a:latin typeface="Arial" panose="020B0604020202020204" pitchFamily="34" charset="0"/>
                <a:cs typeface="Arial" panose="020B0604020202020204" pitchFamily="34" charset="0"/>
              </a:rPr>
              <a:t>Opening Tag</a:t>
            </a:r>
          </a:p>
        </p:txBody>
      </p:sp>
      <p:sp>
        <p:nvSpPr>
          <p:cNvPr id="11" name="TextBox 10"/>
          <p:cNvSpPr txBox="1"/>
          <p:nvPr/>
        </p:nvSpPr>
        <p:spPr>
          <a:xfrm>
            <a:off x="7106577" y="4497318"/>
            <a:ext cx="1633973" cy="400110"/>
          </a:xfrm>
          <a:prstGeom prst="rect">
            <a:avLst/>
          </a:prstGeom>
          <a:noFill/>
        </p:spPr>
        <p:txBody>
          <a:bodyPr wrap="none" numCol="1" rtlCol="0">
            <a:spAutoFit/>
          </a:bodyPr>
          <a:lstStyle/>
          <a:p>
            <a:r>
              <a:rPr lang="en-US" sz="2000" b="1" dirty="0">
                <a:latin typeface="Arial" panose="020B0604020202020204" pitchFamily="34" charset="0"/>
                <a:cs typeface="Arial" panose="020B0604020202020204" pitchFamily="34" charset="0"/>
              </a:rPr>
              <a:t>Closing Tag</a:t>
            </a:r>
          </a:p>
        </p:txBody>
      </p:sp>
      <p:sp>
        <p:nvSpPr>
          <p:cNvPr id="12" name="TextBox 11"/>
          <p:cNvSpPr txBox="1"/>
          <p:nvPr/>
        </p:nvSpPr>
        <p:spPr>
          <a:xfrm>
            <a:off x="4148834" y="1420480"/>
            <a:ext cx="1225015" cy="400110"/>
          </a:xfrm>
          <a:prstGeom prst="rect">
            <a:avLst/>
          </a:prstGeom>
          <a:noFill/>
        </p:spPr>
        <p:txBody>
          <a:bodyPr wrap="none" numCol="1" rtlCol="0">
            <a:spAutoFit/>
          </a:bodyPr>
          <a:lstStyle/>
          <a:p>
            <a:r>
              <a:rPr lang="en-US" sz="2000" b="1" dirty="0">
                <a:latin typeface="Arial" panose="020B0604020202020204" pitchFamily="34" charset="0"/>
                <a:cs typeface="Arial" panose="020B0604020202020204" pitchFamily="34" charset="0"/>
              </a:rPr>
              <a:t>Content </a:t>
            </a:r>
          </a:p>
        </p:txBody>
      </p:sp>
      <p:cxnSp>
        <p:nvCxnSpPr>
          <p:cNvPr id="13" name="Straight Arrow Connector 12"/>
          <p:cNvCxnSpPr>
            <a:stCxn id="10" idx="0"/>
            <a:endCxn id="5" idx="2"/>
          </p:cNvCxnSpPr>
          <p:nvPr/>
        </p:nvCxnSpPr>
        <p:spPr>
          <a:xfrm flipV="1">
            <a:off x="1583418" y="3682522"/>
            <a:ext cx="0" cy="81479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7923563" y="3682522"/>
            <a:ext cx="0" cy="81479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761341" y="1982718"/>
            <a:ext cx="0" cy="98908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37633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653854"/>
          </a:xfrm>
        </p:spPr>
        <p:txBody>
          <a:bodyPr numCol="1">
            <a:normAutofit/>
          </a:bodyPr>
          <a:lstStyle/>
          <a:p>
            <a:r>
              <a:rPr lang="en-US" dirty="0"/>
              <a:t>HTML Syntax (with Attribute)</a:t>
            </a:r>
          </a:p>
        </p:txBody>
      </p:sp>
      <p:pic>
        <p:nvPicPr>
          <p:cNvPr id="16" name="Picture 15"/>
          <p:cNvPicPr>
            <a:picLocks noChangeAspect="1"/>
          </p:cNvPicPr>
          <p:nvPr/>
        </p:nvPicPr>
        <p:blipFill>
          <a:blip r:embed="rId3"/>
          <a:stretch>
            <a:fillRect/>
          </a:stretch>
        </p:blipFill>
        <p:spPr>
          <a:xfrm>
            <a:off x="88603" y="1326000"/>
            <a:ext cx="9251749" cy="4682334"/>
          </a:xfrm>
          <a:prstGeom prst="rect">
            <a:avLst/>
          </a:prstGeom>
        </p:spPr>
      </p:pic>
    </p:spTree>
    <p:extLst>
      <p:ext uri="{BB962C8B-B14F-4D97-AF65-F5344CB8AC3E}">
        <p14:creationId xmlns:p14="http://schemas.microsoft.com/office/powerpoint/2010/main" val="316181673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653854"/>
          </a:xfrm>
        </p:spPr>
        <p:txBody>
          <a:bodyPr numCol="1">
            <a:normAutofit/>
          </a:bodyPr>
          <a:lstStyle/>
          <a:p>
            <a:r>
              <a:rPr lang="en-US" dirty="0"/>
              <a:t>Tricky Tags (Self-Closing)</a:t>
            </a:r>
          </a:p>
        </p:txBody>
      </p:sp>
      <p:pic>
        <p:nvPicPr>
          <p:cNvPr id="4" name="Picture 3"/>
          <p:cNvPicPr>
            <a:picLocks noChangeAspect="1"/>
          </p:cNvPicPr>
          <p:nvPr/>
        </p:nvPicPr>
        <p:blipFill>
          <a:blip r:embed="rId3"/>
          <a:stretch>
            <a:fillRect/>
          </a:stretch>
        </p:blipFill>
        <p:spPr>
          <a:xfrm>
            <a:off x="729073" y="1439590"/>
            <a:ext cx="7907197" cy="3718882"/>
          </a:xfrm>
          <a:prstGeom prst="rect">
            <a:avLst/>
          </a:prstGeom>
        </p:spPr>
      </p:pic>
    </p:spTree>
    <p:extLst>
      <p:ext uri="{BB962C8B-B14F-4D97-AF65-F5344CB8AC3E}">
        <p14:creationId xmlns:p14="http://schemas.microsoft.com/office/powerpoint/2010/main" val="268955602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653854"/>
          </a:xfrm>
        </p:spPr>
        <p:txBody>
          <a:bodyPr numCol="1">
            <a:normAutofit/>
          </a:bodyPr>
          <a:lstStyle/>
          <a:p>
            <a:r>
              <a:rPr lang="en-US" dirty="0"/>
              <a:t>Important Common Tags</a:t>
            </a:r>
          </a:p>
        </p:txBody>
      </p:sp>
      <p:sp>
        <p:nvSpPr>
          <p:cNvPr id="5" name="Content Placeholder 2"/>
          <p:cNvSpPr txBox="1">
            <a:spLocks/>
          </p:cNvSpPr>
          <p:nvPr/>
        </p:nvSpPr>
        <p:spPr>
          <a:xfrm>
            <a:off x="457199" y="783753"/>
            <a:ext cx="8782009" cy="5018877"/>
          </a:xfrm>
          <a:prstGeom prst="rect">
            <a:avLst/>
          </a:prstGeom>
        </p:spPr>
        <p:txBody>
          <a:bodyPr numCol="1">
            <a:normAutofit fontScale="85000" lnSpcReduction="20000"/>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sz="2200" b="1" u="sng" dirty="0">
                <a:latin typeface="Arial" panose="020B0604020202020204" pitchFamily="34" charset="0"/>
                <a:cs typeface="Arial" panose="020B0604020202020204" pitchFamily="34" charset="0"/>
              </a:rPr>
              <a:t>Headings:</a:t>
            </a:r>
          </a:p>
          <a:p>
            <a:r>
              <a:rPr lang="en-US" sz="2200" b="1" dirty="0">
                <a:latin typeface="Arial" panose="020B0604020202020204" pitchFamily="34" charset="0"/>
                <a:cs typeface="Arial" panose="020B0604020202020204" pitchFamily="34" charset="0"/>
              </a:rPr>
              <a:t>&lt;h1&gt; &lt;/h1&gt; </a:t>
            </a:r>
            <a:r>
              <a:rPr lang="en-US" sz="2200" dirty="0">
                <a:latin typeface="Arial" panose="020B0604020202020204" pitchFamily="34" charset="0"/>
                <a:cs typeface="Arial" panose="020B0604020202020204" pitchFamily="34" charset="0"/>
              </a:rPr>
              <a:t>- Heading 1 (Largest Heading)</a:t>
            </a:r>
          </a:p>
          <a:p>
            <a:r>
              <a:rPr lang="en-US" sz="2200" b="1" dirty="0">
                <a:latin typeface="Arial" panose="020B0604020202020204" pitchFamily="34" charset="0"/>
                <a:cs typeface="Arial" panose="020B0604020202020204" pitchFamily="34" charset="0"/>
              </a:rPr>
              <a:t>&lt;h2&gt; &lt;/h2&gt; </a:t>
            </a:r>
            <a:r>
              <a:rPr lang="en-US" sz="2200" dirty="0">
                <a:latin typeface="Arial" panose="020B0604020202020204" pitchFamily="34" charset="0"/>
                <a:cs typeface="Arial" panose="020B0604020202020204" pitchFamily="34" charset="0"/>
              </a:rPr>
              <a:t>- Heading 2 (Next Largest Heading)</a:t>
            </a:r>
          </a:p>
          <a:p>
            <a:r>
              <a:rPr lang="en-US" sz="2200" b="1" dirty="0">
                <a:latin typeface="Arial" panose="020B0604020202020204" pitchFamily="34" charset="0"/>
                <a:cs typeface="Arial" panose="020B0604020202020204" pitchFamily="34" charset="0"/>
              </a:rPr>
              <a:t>&lt;h3&gt; &lt;/h3&gt; </a:t>
            </a:r>
            <a:r>
              <a:rPr lang="en-US" sz="2200" dirty="0">
                <a:latin typeface="Arial" panose="020B0604020202020204" pitchFamily="34" charset="0"/>
                <a:cs typeface="Arial" panose="020B0604020202020204" pitchFamily="34" charset="0"/>
              </a:rPr>
              <a:t>- Heading 3 </a:t>
            </a:r>
          </a:p>
          <a:p>
            <a:r>
              <a:rPr lang="en-US" sz="2200" b="1" dirty="0">
                <a:latin typeface="Arial" panose="020B0604020202020204" pitchFamily="34" charset="0"/>
                <a:cs typeface="Arial" panose="020B0604020202020204" pitchFamily="34" charset="0"/>
              </a:rPr>
              <a:t>…</a:t>
            </a:r>
          </a:p>
          <a:p>
            <a:pPr marL="0" indent="0">
              <a:buFont typeface="Arial" panose="020B0604020202020204" pitchFamily="34" charset="0"/>
              <a:buNone/>
            </a:pPr>
            <a:endParaRPr lang="en-US" sz="2200" b="1"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2200" b="1" u="sng" dirty="0">
                <a:latin typeface="Arial" panose="020B0604020202020204" pitchFamily="34" charset="0"/>
                <a:cs typeface="Arial" panose="020B0604020202020204" pitchFamily="34" charset="0"/>
              </a:rPr>
              <a:t>Containers:</a:t>
            </a:r>
          </a:p>
          <a:p>
            <a:r>
              <a:rPr lang="en-US" sz="2200" b="1" dirty="0">
                <a:latin typeface="Arial" panose="020B0604020202020204" pitchFamily="34" charset="0"/>
                <a:cs typeface="Arial" panose="020B0604020202020204" pitchFamily="34" charset="0"/>
              </a:rPr>
              <a:t>&lt;html&gt; &lt;/html&gt; </a:t>
            </a:r>
            <a:r>
              <a:rPr lang="en-US" sz="2200" dirty="0">
                <a:latin typeface="Arial" panose="020B0604020202020204" pitchFamily="34" charset="0"/>
                <a:cs typeface="Arial" panose="020B0604020202020204" pitchFamily="34" charset="0"/>
              </a:rPr>
              <a:t>- Wraps the entire page</a:t>
            </a:r>
          </a:p>
          <a:p>
            <a:r>
              <a:rPr lang="en-US" sz="2200" b="1" dirty="0">
                <a:latin typeface="Arial" panose="020B0604020202020204" pitchFamily="34" charset="0"/>
                <a:cs typeface="Arial" panose="020B0604020202020204" pitchFamily="34" charset="0"/>
              </a:rPr>
              <a:t>&lt;head&gt; &lt;/head&gt;</a:t>
            </a:r>
            <a:r>
              <a:rPr lang="en-US" sz="2200" dirty="0">
                <a:latin typeface="Arial" panose="020B0604020202020204" pitchFamily="34" charset="0"/>
                <a:cs typeface="Arial" panose="020B0604020202020204" pitchFamily="34" charset="0"/>
              </a:rPr>
              <a:t> - Wraps the header of the page</a:t>
            </a:r>
          </a:p>
          <a:p>
            <a:r>
              <a:rPr lang="en-US" sz="2200" b="1" dirty="0">
                <a:latin typeface="Arial" panose="020B0604020202020204" pitchFamily="34" charset="0"/>
                <a:cs typeface="Arial" panose="020B0604020202020204" pitchFamily="34" charset="0"/>
              </a:rPr>
              <a:t>&lt;body&gt; &lt;/body&gt; </a:t>
            </a:r>
            <a:r>
              <a:rPr lang="en-US" sz="2200" dirty="0">
                <a:latin typeface="Arial" panose="020B0604020202020204" pitchFamily="34" charset="0"/>
                <a:cs typeface="Arial" panose="020B0604020202020204" pitchFamily="34" charset="0"/>
              </a:rPr>
              <a:t>- Wraps the main content </a:t>
            </a:r>
          </a:p>
          <a:p>
            <a:r>
              <a:rPr lang="en-US" sz="2200" b="1" dirty="0">
                <a:latin typeface="Arial" panose="020B0604020202020204" pitchFamily="34" charset="0"/>
                <a:cs typeface="Arial" panose="020B0604020202020204" pitchFamily="34" charset="0"/>
              </a:rPr>
              <a:t>&lt;div&gt; &lt;/div&gt; </a:t>
            </a:r>
            <a:r>
              <a:rPr lang="en-US" sz="2200" dirty="0">
                <a:latin typeface="Arial" panose="020B0604020202020204" pitchFamily="34" charset="0"/>
                <a:cs typeface="Arial" panose="020B0604020202020204" pitchFamily="34" charset="0"/>
              </a:rPr>
              <a:t>- Logical Container *** </a:t>
            </a:r>
          </a:p>
          <a:p>
            <a:r>
              <a:rPr lang="en-US" sz="2200" b="1" dirty="0">
                <a:latin typeface="Arial" panose="020B0604020202020204" pitchFamily="34" charset="0"/>
                <a:cs typeface="Arial" panose="020B0604020202020204" pitchFamily="34" charset="0"/>
              </a:rPr>
              <a:t>&lt;p&gt; &lt;/p&gt; </a:t>
            </a:r>
            <a:r>
              <a:rPr lang="en-US" sz="2200" dirty="0">
                <a:latin typeface="Arial" panose="020B0604020202020204" pitchFamily="34" charset="0"/>
                <a:cs typeface="Arial" panose="020B0604020202020204" pitchFamily="34" charset="0"/>
              </a:rPr>
              <a:t>- Wraps individual Paragraphs </a:t>
            </a:r>
          </a:p>
          <a:p>
            <a:endParaRPr lang="en-US" sz="2200" b="1"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2200" b="1" u="sng" dirty="0">
                <a:latin typeface="Arial" panose="020B0604020202020204" pitchFamily="34" charset="0"/>
                <a:cs typeface="Arial" panose="020B0604020202020204" pitchFamily="34" charset="0"/>
              </a:rPr>
              <a:t>Others:</a:t>
            </a:r>
          </a:p>
          <a:p>
            <a:r>
              <a:rPr lang="en-US" sz="2200" b="1" dirty="0">
                <a:latin typeface="Arial" panose="020B0604020202020204" pitchFamily="34" charset="0"/>
                <a:cs typeface="Arial" panose="020B0604020202020204" pitchFamily="34" charset="0"/>
              </a:rPr>
              <a:t>&lt;strong&gt; </a:t>
            </a:r>
            <a:r>
              <a:rPr lang="en-US" sz="2200" dirty="0">
                <a:latin typeface="Arial" panose="020B0604020202020204" pitchFamily="34" charset="0"/>
                <a:cs typeface="Arial" panose="020B0604020202020204" pitchFamily="34" charset="0"/>
              </a:rPr>
              <a:t>(bold), </a:t>
            </a:r>
            <a:r>
              <a:rPr lang="en-US" sz="2200" b="1" dirty="0">
                <a:latin typeface="Arial" panose="020B0604020202020204" pitchFamily="34" charset="0"/>
                <a:cs typeface="Arial" panose="020B0604020202020204" pitchFamily="34" charset="0"/>
              </a:rPr>
              <a:t>&lt;</a:t>
            </a:r>
            <a:r>
              <a:rPr lang="en-US" sz="2200" b="1" dirty="0" err="1">
                <a:latin typeface="Arial" panose="020B0604020202020204" pitchFamily="34" charset="0"/>
                <a:cs typeface="Arial" panose="020B0604020202020204" pitchFamily="34" charset="0"/>
              </a:rPr>
              <a:t>em</a:t>
            </a:r>
            <a:r>
              <a:rPr lang="en-US" sz="2200" b="1" dirty="0">
                <a:latin typeface="Arial" panose="020B0604020202020204" pitchFamily="34" charset="0"/>
                <a:cs typeface="Arial" panose="020B0604020202020204" pitchFamily="34" charset="0"/>
              </a:rPr>
              <a:t>&gt; </a:t>
            </a:r>
            <a:r>
              <a:rPr lang="en-US" sz="2200" dirty="0">
                <a:latin typeface="Arial" panose="020B0604020202020204" pitchFamily="34" charset="0"/>
                <a:cs typeface="Arial" panose="020B0604020202020204" pitchFamily="34" charset="0"/>
              </a:rPr>
              <a:t>(emphasis)</a:t>
            </a:r>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&lt;</a:t>
            </a:r>
            <a:r>
              <a:rPr lang="en-US" sz="2200" b="1" dirty="0" err="1">
                <a:latin typeface="Arial" panose="020B0604020202020204" pitchFamily="34" charset="0"/>
                <a:cs typeface="Arial" panose="020B0604020202020204" pitchFamily="34" charset="0"/>
              </a:rPr>
              <a:t>img</a:t>
            </a:r>
            <a:r>
              <a:rPr lang="en-US" sz="2200" b="1" dirty="0">
                <a:latin typeface="Arial" panose="020B0604020202020204" pitchFamily="34" charset="0"/>
                <a:cs typeface="Arial" panose="020B0604020202020204" pitchFamily="34" charset="0"/>
              </a:rPr>
              <a:t>&gt; </a:t>
            </a:r>
            <a:r>
              <a:rPr lang="en-US" sz="2200" dirty="0">
                <a:latin typeface="Arial" panose="020B0604020202020204" pitchFamily="34" charset="0"/>
                <a:cs typeface="Arial" panose="020B0604020202020204" pitchFamily="34" charset="0"/>
              </a:rPr>
              <a:t>(images)</a:t>
            </a:r>
            <a:r>
              <a:rPr lang="en-US" sz="2200" b="1" dirty="0">
                <a:latin typeface="Arial" panose="020B0604020202020204" pitchFamily="34" charset="0"/>
                <a:cs typeface="Arial" panose="020B0604020202020204" pitchFamily="34" charset="0"/>
              </a:rPr>
              <a:t>, &lt;a </a:t>
            </a:r>
            <a:r>
              <a:rPr lang="en-US" sz="2200" b="1" dirty="0" err="1">
                <a:latin typeface="Arial" panose="020B0604020202020204" pitchFamily="34" charset="0"/>
                <a:cs typeface="Arial" panose="020B0604020202020204" pitchFamily="34" charset="0"/>
              </a:rPr>
              <a:t>href</a:t>
            </a:r>
            <a:r>
              <a:rPr lang="en-US" sz="2200" b="1" dirty="0">
                <a:latin typeface="Arial" panose="020B0604020202020204" pitchFamily="34" charset="0"/>
                <a:cs typeface="Arial" panose="020B0604020202020204" pitchFamily="34" charset="0"/>
              </a:rPr>
              <a:t>&gt; </a:t>
            </a:r>
            <a:r>
              <a:rPr lang="en-US" sz="2200" dirty="0">
                <a:latin typeface="Arial" panose="020B0604020202020204" pitchFamily="34" charset="0"/>
                <a:cs typeface="Arial" panose="020B0604020202020204" pitchFamily="34" charset="0"/>
              </a:rPr>
              <a:t>(links)</a:t>
            </a:r>
            <a:r>
              <a:rPr lang="en-US" sz="2200" b="1" dirty="0">
                <a:latin typeface="Arial" panose="020B0604020202020204" pitchFamily="34" charset="0"/>
                <a:cs typeface="Arial" panose="020B0604020202020204" pitchFamily="34" charset="0"/>
              </a:rPr>
              <a:t>, &lt;li&gt; </a:t>
            </a:r>
            <a:r>
              <a:rPr lang="en-US" sz="2200" dirty="0">
                <a:latin typeface="Arial" panose="020B0604020202020204" pitchFamily="34" charset="0"/>
                <a:cs typeface="Arial" panose="020B0604020202020204" pitchFamily="34" charset="0"/>
              </a:rPr>
              <a:t>(list items)</a:t>
            </a:r>
            <a:r>
              <a:rPr lang="en-US" sz="2200" b="1" dirty="0">
                <a:latin typeface="Arial" panose="020B0604020202020204" pitchFamily="34" charset="0"/>
                <a:cs typeface="Arial" panose="020B0604020202020204" pitchFamily="34" charset="0"/>
              </a:rPr>
              <a:t> , &lt;title&gt;</a:t>
            </a:r>
            <a:r>
              <a:rPr lang="en-US" sz="2200" dirty="0">
                <a:latin typeface="Arial" panose="020B0604020202020204" pitchFamily="34" charset="0"/>
                <a:cs typeface="Arial" panose="020B0604020202020204" pitchFamily="34" charset="0"/>
              </a:rPr>
              <a:t> (title), </a:t>
            </a:r>
            <a:br>
              <a:rPr lang="en-US" sz="2200" dirty="0">
                <a:latin typeface="Arial" panose="020B0604020202020204" pitchFamily="34" charset="0"/>
                <a:cs typeface="Arial" panose="020B0604020202020204" pitchFamily="34" charset="0"/>
              </a:rPr>
            </a:br>
            <a:r>
              <a:rPr lang="en-US" sz="2200" b="1" dirty="0">
                <a:latin typeface="Arial" panose="020B0604020202020204" pitchFamily="34" charset="0"/>
                <a:cs typeface="Arial" panose="020B0604020202020204" pitchFamily="34" charset="0"/>
              </a:rPr>
              <a:t>&lt;</a:t>
            </a:r>
            <a:r>
              <a:rPr lang="en-US" sz="2200" b="1" dirty="0" err="1">
                <a:latin typeface="Arial" panose="020B0604020202020204" pitchFamily="34" charset="0"/>
                <a:cs typeface="Arial" panose="020B0604020202020204" pitchFamily="34" charset="0"/>
              </a:rPr>
              <a:t>br</a:t>
            </a:r>
            <a:r>
              <a:rPr lang="en-US" sz="2200" b="1" dirty="0">
                <a:latin typeface="Arial" panose="020B0604020202020204" pitchFamily="34" charset="0"/>
                <a:cs typeface="Arial" panose="020B0604020202020204" pitchFamily="34" charset="0"/>
              </a:rPr>
              <a:t>&gt;</a:t>
            </a:r>
            <a:r>
              <a:rPr lang="en-US" sz="2200" dirty="0">
                <a:latin typeface="Arial" panose="020B0604020202020204" pitchFamily="34" charset="0"/>
                <a:cs typeface="Arial" panose="020B0604020202020204" pitchFamily="34" charset="0"/>
              </a:rPr>
              <a:t> (line break), </a:t>
            </a:r>
            <a:r>
              <a:rPr lang="en-US" sz="2200" b="1" dirty="0">
                <a:latin typeface="Arial" panose="020B0604020202020204" pitchFamily="34" charset="0"/>
                <a:cs typeface="Arial" panose="020B0604020202020204" pitchFamily="34" charset="0"/>
              </a:rPr>
              <a:t>&lt;table&gt; </a:t>
            </a:r>
            <a:r>
              <a:rPr lang="en-US" sz="2200" dirty="0">
                <a:latin typeface="Arial" panose="020B0604020202020204" pitchFamily="34" charset="0"/>
                <a:cs typeface="Arial" panose="020B0604020202020204" pitchFamily="34" charset="0"/>
              </a:rPr>
              <a:t>(tables), </a:t>
            </a:r>
            <a:r>
              <a:rPr lang="en-US" sz="2200" b="1" dirty="0">
                <a:latin typeface="Arial" panose="020B0604020202020204" pitchFamily="34" charset="0"/>
                <a:cs typeface="Arial" panose="020B0604020202020204" pitchFamily="34" charset="0"/>
              </a:rPr>
              <a:t>&lt;!-- --&gt;</a:t>
            </a:r>
            <a:r>
              <a:rPr lang="en-US" sz="2200" dirty="0">
                <a:latin typeface="Arial" panose="020B0604020202020204" pitchFamily="34" charset="0"/>
                <a:cs typeface="Arial" panose="020B0604020202020204" pitchFamily="34" charset="0"/>
              </a:rPr>
              <a:t> (comments)</a:t>
            </a:r>
            <a:endParaRPr lang="en-US" sz="1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33719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653854"/>
          </a:xfrm>
        </p:spPr>
        <p:txBody>
          <a:bodyPr numCol="1">
            <a:normAutofit/>
          </a:bodyPr>
          <a:lstStyle/>
          <a:p>
            <a:r>
              <a:rPr lang="en-US" dirty="0"/>
              <a:t>Less Common Tags</a:t>
            </a:r>
          </a:p>
        </p:txBody>
      </p:sp>
      <p:sp>
        <p:nvSpPr>
          <p:cNvPr id="4" name="Content Placeholder 2"/>
          <p:cNvSpPr txBox="1">
            <a:spLocks/>
          </p:cNvSpPr>
          <p:nvPr/>
        </p:nvSpPr>
        <p:spPr>
          <a:xfrm>
            <a:off x="457199" y="783753"/>
            <a:ext cx="8782009" cy="5018877"/>
          </a:xfrm>
          <a:prstGeom prst="rect">
            <a:avLst/>
          </a:prstGeom>
        </p:spPr>
        <p:txBody>
          <a:bodyPr numCol="1">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b="1">
                <a:latin typeface="Arial" panose="020B0604020202020204" pitchFamily="34" charset="0"/>
                <a:cs typeface="Arial" panose="020B0604020202020204" pitchFamily="34" charset="0"/>
              </a:rPr>
              <a:t>All HTML Tags are listed here: </a:t>
            </a:r>
            <a:r>
              <a:rPr lang="en-US" sz="2000">
                <a:latin typeface="Arial" panose="020B0604020202020204" pitchFamily="34" charset="0"/>
                <a:cs typeface="Arial" panose="020B0604020202020204" pitchFamily="34" charset="0"/>
                <a:hlinkClick r:id="rId3"/>
              </a:rPr>
              <a:t>http://www.w3schools.com/tags/</a:t>
            </a:r>
            <a:endParaRPr lang="en-US" sz="2000">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US" sz="2000">
              <a:latin typeface="Arial" panose="020B0604020202020204" pitchFamily="34" charset="0"/>
              <a:cs typeface="Arial" panose="020B0604020202020204" pitchFamily="34" charset="0"/>
            </a:endParaRPr>
          </a:p>
          <a:p>
            <a:r>
              <a:rPr lang="en-US" sz="2000">
                <a:latin typeface="Arial" panose="020B0604020202020204" pitchFamily="34" charset="0"/>
                <a:cs typeface="Arial" panose="020B0604020202020204" pitchFamily="34" charset="0"/>
              </a:rPr>
              <a:t>Don’t try to memorize them! Simply refer back to documentation as needed. </a:t>
            </a:r>
          </a:p>
          <a:p>
            <a:endParaRPr lang="en-US" sz="2000">
              <a:latin typeface="Arial" panose="020B0604020202020204" pitchFamily="34" charset="0"/>
              <a:cs typeface="Arial" panose="020B0604020202020204" pitchFamily="34" charset="0"/>
            </a:endParaRPr>
          </a:p>
          <a:p>
            <a:r>
              <a:rPr lang="en-US" sz="2000">
                <a:latin typeface="Arial" panose="020B0604020202020204" pitchFamily="34" charset="0"/>
                <a:cs typeface="Arial" panose="020B0604020202020204" pitchFamily="34" charset="0"/>
              </a:rPr>
              <a:t>Other tags:</a:t>
            </a:r>
          </a:p>
          <a:p>
            <a:pPr lvl="1"/>
            <a:r>
              <a:rPr lang="en-US" sz="2000">
                <a:latin typeface="Arial" panose="020B0604020202020204" pitchFamily="34" charset="0"/>
                <a:cs typeface="Arial" panose="020B0604020202020204" pitchFamily="34" charset="0"/>
              </a:rPr>
              <a:t>&lt;video&gt; for Videos</a:t>
            </a:r>
          </a:p>
          <a:p>
            <a:pPr lvl="1"/>
            <a:r>
              <a:rPr lang="en-US" sz="2000">
                <a:latin typeface="Arial" panose="020B0604020202020204" pitchFamily="34" charset="0"/>
                <a:cs typeface="Arial" panose="020B0604020202020204" pitchFamily="34" charset="0"/>
              </a:rPr>
              <a:t>&lt;audio&gt; for Audio files</a:t>
            </a:r>
          </a:p>
          <a:p>
            <a:pPr lvl="1"/>
            <a:r>
              <a:rPr lang="en-US" sz="2000">
                <a:latin typeface="Arial" panose="020B0604020202020204" pitchFamily="34" charset="0"/>
                <a:cs typeface="Arial" panose="020B0604020202020204" pitchFamily="34" charset="0"/>
              </a:rPr>
              <a:t>&lt;embed&gt; for Embedded files</a:t>
            </a:r>
          </a:p>
          <a:p>
            <a:pPr lvl="1"/>
            <a:r>
              <a:rPr lang="en-US" sz="2000">
                <a:latin typeface="Arial" panose="020B0604020202020204" pitchFamily="34" charset="0"/>
                <a:cs typeface="Arial" panose="020B0604020202020204" pitchFamily="34" charset="0"/>
              </a:rPr>
              <a:t>&lt;code&gt; for including computer code</a:t>
            </a:r>
          </a:p>
          <a:p>
            <a:pPr lvl="1"/>
            <a:r>
              <a:rPr lang="en-US" sz="2000">
                <a:latin typeface="Arial" panose="020B0604020202020204" pitchFamily="34" charset="0"/>
                <a:cs typeface="Arial" panose="020B0604020202020204" pitchFamily="34" charset="0"/>
              </a:rPr>
              <a:t>&lt;header&gt; for headers</a:t>
            </a:r>
          </a:p>
          <a:p>
            <a:pPr lvl="1"/>
            <a:r>
              <a:rPr lang="en-US" sz="2000">
                <a:latin typeface="Arial" panose="020B0604020202020204" pitchFamily="34" charset="0"/>
                <a:cs typeface="Arial" panose="020B0604020202020204" pitchFamily="34" charset="0"/>
              </a:rPr>
              <a:t>&lt;nav&gt; for navigation bars</a:t>
            </a:r>
          </a:p>
          <a:p>
            <a:pPr lvl="1"/>
            <a:r>
              <a:rPr lang="en-US" sz="2000">
                <a:latin typeface="Arial" panose="020B0604020202020204" pitchFamily="34" charset="0"/>
                <a:cs typeface="Arial" panose="020B0604020202020204" pitchFamily="34" charset="0"/>
              </a:rPr>
              <a:t>&lt;footer&gt; for footers </a:t>
            </a:r>
          </a:p>
          <a:p>
            <a:pPr lvl="1"/>
            <a:endParaRPr lang="en-US" sz="2000">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5910423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Where to Get Help</a:t>
            </a:r>
          </a:p>
        </p:txBody>
      </p:sp>
      <p:sp>
        <p:nvSpPr>
          <p:cNvPr id="4" name="Shape 70"/>
          <p:cNvSpPr txBox="1">
            <a:spLocks/>
          </p:cNvSpPr>
          <p:nvPr/>
        </p:nvSpPr>
        <p:spPr>
          <a:xfrm>
            <a:off x="196850" y="838200"/>
            <a:ext cx="8947150" cy="5638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b="1" dirty="0">
                <a:latin typeface="Arial" panose="020B0604020202020204" pitchFamily="34" charset="0"/>
                <a:cs typeface="Arial" panose="020B0604020202020204" pitchFamily="34" charset="0"/>
              </a:rPr>
              <a:t>Practice, Practice, Practice: </a:t>
            </a:r>
            <a:r>
              <a:rPr lang="en-US" sz="2200" dirty="0">
                <a:latin typeface="Arial" panose="020B0604020202020204" pitchFamily="34" charset="0"/>
                <a:cs typeface="Arial" panose="020B0604020202020204" pitchFamily="34" charset="0"/>
              </a:rPr>
              <a:t>Work Individually or in Groups</a:t>
            </a:r>
          </a:p>
          <a:p>
            <a:endParaRPr lang="en-US" sz="14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Review In Class Material (Exercises and Slides):</a:t>
            </a:r>
            <a:br>
              <a:rPr lang="en-US" sz="2200" b="1"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hlinkClick r:id="rId3"/>
              </a:rPr>
              <a:t>http://smu.bootcampcontent.com/users/sign_in</a:t>
            </a:r>
            <a:r>
              <a:rPr lang="en-US" sz="2000" dirty="0">
                <a:latin typeface="Arial" panose="020B0604020202020204" pitchFamily="34" charset="0"/>
                <a:cs typeface="Arial" panose="020B0604020202020204" pitchFamily="34" charset="0"/>
              </a:rPr>
              <a:t> (they’re in the </a:t>
            </a:r>
            <a:r>
              <a:rPr lang="en-US" sz="2000" dirty="0" err="1">
                <a:latin typeface="Arial" panose="020B0604020202020204" pitchFamily="34" charset="0"/>
                <a:cs typeface="Arial" panose="020B0604020202020204" pitchFamily="34" charset="0"/>
              </a:rPr>
              <a:t>git</a:t>
            </a:r>
            <a:r>
              <a:rPr lang="en-US" sz="2000" dirty="0">
                <a:latin typeface="Arial" panose="020B0604020202020204" pitchFamily="34" charset="0"/>
                <a:cs typeface="Arial" panose="020B0604020202020204" pitchFamily="34" charset="0"/>
              </a:rPr>
              <a:t> repo)</a:t>
            </a:r>
          </a:p>
          <a:p>
            <a:endParaRPr lang="en-US" sz="14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Re-Watch Class Videos: </a:t>
            </a:r>
            <a:br>
              <a:rPr lang="en-US" sz="2200" b="1" dirty="0">
                <a:latin typeface="Arial" panose="020B0604020202020204" pitchFamily="34" charset="0"/>
                <a:cs typeface="Arial" panose="020B0604020202020204" pitchFamily="34" charset="0"/>
              </a:rPr>
            </a:br>
            <a:r>
              <a:rPr lang="en-US" sz="2200" dirty="0">
                <a:latin typeface="Arial" panose="020B0604020202020204" pitchFamily="34" charset="0"/>
                <a:cs typeface="Arial" panose="020B0604020202020204" pitchFamily="34" charset="0"/>
                <a:hlinkClick r:id="rId4"/>
              </a:rPr>
              <a:t>https://codingbootcamp.hosted.panopto.com/Panopto/Pages/Home.aspx</a:t>
            </a:r>
            <a:endParaRPr lang="en-US" sz="2200" dirty="0">
              <a:latin typeface="Arial" panose="020B0604020202020204" pitchFamily="34" charset="0"/>
              <a:cs typeface="Arial" panose="020B0604020202020204" pitchFamily="34" charset="0"/>
            </a:endParaRPr>
          </a:p>
          <a:p>
            <a:pPr marL="0" indent="0">
              <a:buNone/>
            </a:pPr>
            <a:endParaRPr lang="en-US" sz="14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In Class Office Hours: </a:t>
            </a:r>
            <a:r>
              <a:rPr lang="en-US" sz="2200" dirty="0">
                <a:latin typeface="Arial" panose="020B0604020202020204" pitchFamily="34" charset="0"/>
                <a:cs typeface="Arial" panose="020B0604020202020204" pitchFamily="34" charset="0"/>
              </a:rPr>
              <a:t>45 minutes before class, 30 minutes after</a:t>
            </a:r>
          </a:p>
          <a:p>
            <a:pPr marL="0" indent="0">
              <a:buNone/>
            </a:pPr>
            <a:endParaRPr lang="en-US" sz="1400"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One-on-One Sessions: </a:t>
            </a:r>
            <a:r>
              <a:rPr lang="en-US" sz="2200" dirty="0">
                <a:latin typeface="Arial" panose="020B0604020202020204" pitchFamily="34" charset="0"/>
                <a:cs typeface="Arial" panose="020B0604020202020204" pitchFamily="34" charset="0"/>
              </a:rPr>
              <a:t>By Announcement through SSM</a:t>
            </a:r>
            <a:endParaRPr lang="en-US" sz="2200" b="1" dirty="0">
              <a:latin typeface="Arial" panose="020B0604020202020204" pitchFamily="34" charset="0"/>
              <a:cs typeface="Arial" panose="020B0604020202020204" pitchFamily="34" charset="0"/>
            </a:endParaRPr>
          </a:p>
          <a:p>
            <a:endParaRPr lang="en-US" sz="14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Contact Student Success: </a:t>
            </a:r>
            <a:r>
              <a:rPr lang="en-US" sz="2200" dirty="0">
                <a:latin typeface="Arial" panose="020B0604020202020204" pitchFamily="34" charset="0"/>
                <a:cs typeface="Arial" panose="020B0604020202020204" pitchFamily="34" charset="0"/>
              </a:rPr>
              <a:t>Anytime!</a:t>
            </a:r>
          </a:p>
        </p:txBody>
      </p:sp>
    </p:spTree>
    <p:extLst>
      <p:ext uri="{BB962C8B-B14F-4D97-AF65-F5344CB8AC3E}">
        <p14:creationId xmlns:p14="http://schemas.microsoft.com/office/powerpoint/2010/main" val="317960722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653854"/>
          </a:xfrm>
        </p:spPr>
        <p:txBody>
          <a:bodyPr numCol="1">
            <a:normAutofit/>
          </a:bodyPr>
          <a:lstStyle/>
          <a:p>
            <a:r>
              <a:rPr lang="en-US" dirty="0"/>
              <a:t>HTML for Forms</a:t>
            </a:r>
          </a:p>
        </p:txBody>
      </p:sp>
      <p:sp>
        <p:nvSpPr>
          <p:cNvPr id="5" name="Content Placeholder 2"/>
          <p:cNvSpPr txBox="1">
            <a:spLocks/>
          </p:cNvSpPr>
          <p:nvPr/>
        </p:nvSpPr>
        <p:spPr>
          <a:xfrm>
            <a:off x="457199" y="783753"/>
            <a:ext cx="8782009" cy="5018877"/>
          </a:xfrm>
          <a:prstGeom prst="rect">
            <a:avLst/>
          </a:prstGeom>
        </p:spPr>
        <p:txBody>
          <a:bodyPr numCol="1">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sz="2200" b="1" u="sng">
                <a:latin typeface="Arial" panose="020B0604020202020204" pitchFamily="34" charset="0"/>
                <a:cs typeface="Arial" panose="020B0604020202020204" pitchFamily="34" charset="0"/>
              </a:rPr>
              <a:t>Common UI (User Interface) Form Elements:</a:t>
            </a:r>
          </a:p>
          <a:p>
            <a:pPr marL="0" indent="0">
              <a:buFont typeface="Arial" panose="020B0604020202020204" pitchFamily="34" charset="0"/>
              <a:buNone/>
            </a:pPr>
            <a:endParaRPr lang="en-US" sz="2200" b="1" u="sng">
              <a:latin typeface="Arial" panose="020B0604020202020204" pitchFamily="34" charset="0"/>
              <a:cs typeface="Arial" panose="020B0604020202020204" pitchFamily="34" charset="0"/>
            </a:endParaRPr>
          </a:p>
          <a:p>
            <a:r>
              <a:rPr lang="en-US" sz="2200" b="1">
                <a:latin typeface="Arial" panose="020B0604020202020204" pitchFamily="34" charset="0"/>
                <a:cs typeface="Arial" panose="020B0604020202020204" pitchFamily="34" charset="0"/>
              </a:rPr>
              <a:t>&lt;form&gt; </a:t>
            </a:r>
            <a:r>
              <a:rPr lang="en-US" sz="2200">
                <a:latin typeface="Arial" panose="020B0604020202020204" pitchFamily="34" charset="0"/>
                <a:cs typeface="Arial" panose="020B0604020202020204" pitchFamily="34" charset="0"/>
              </a:rPr>
              <a:t>- Creates a form section in HTML</a:t>
            </a:r>
          </a:p>
          <a:p>
            <a:endParaRPr lang="en-US" sz="2200">
              <a:latin typeface="Arial" panose="020B0604020202020204" pitchFamily="34" charset="0"/>
              <a:cs typeface="Arial" panose="020B0604020202020204" pitchFamily="34" charset="0"/>
            </a:endParaRPr>
          </a:p>
          <a:p>
            <a:r>
              <a:rPr lang="en-US" sz="2200" b="1">
                <a:latin typeface="Arial" panose="020B0604020202020204" pitchFamily="34" charset="0"/>
                <a:cs typeface="Arial" panose="020B0604020202020204" pitchFamily="34" charset="0"/>
              </a:rPr>
              <a:t>&lt;input&gt; </a:t>
            </a:r>
            <a:r>
              <a:rPr lang="en-US" sz="2200">
                <a:latin typeface="Arial" panose="020B0604020202020204" pitchFamily="34" charset="0"/>
                <a:cs typeface="Arial" panose="020B0604020202020204" pitchFamily="34" charset="0"/>
              </a:rPr>
              <a:t>- Input boxes</a:t>
            </a:r>
          </a:p>
          <a:p>
            <a:endParaRPr lang="en-US" sz="2200">
              <a:latin typeface="Arial" panose="020B0604020202020204" pitchFamily="34" charset="0"/>
              <a:cs typeface="Arial" panose="020B0604020202020204" pitchFamily="34" charset="0"/>
            </a:endParaRPr>
          </a:p>
          <a:p>
            <a:r>
              <a:rPr lang="en-US" sz="2200" b="1">
                <a:latin typeface="Arial" panose="020B0604020202020204" pitchFamily="34" charset="0"/>
                <a:cs typeface="Arial" panose="020B0604020202020204" pitchFamily="34" charset="0"/>
              </a:rPr>
              <a:t>&lt;label&gt; </a:t>
            </a:r>
            <a:r>
              <a:rPr lang="en-US" sz="2200">
                <a:latin typeface="Arial" panose="020B0604020202020204" pitchFamily="34" charset="0"/>
                <a:cs typeface="Arial" panose="020B0604020202020204" pitchFamily="34" charset="0"/>
              </a:rPr>
              <a:t>- Labels for boxes</a:t>
            </a:r>
          </a:p>
          <a:p>
            <a:endParaRPr lang="en-US" sz="2200">
              <a:latin typeface="Arial" panose="020B0604020202020204" pitchFamily="34" charset="0"/>
              <a:cs typeface="Arial" panose="020B0604020202020204" pitchFamily="34" charset="0"/>
            </a:endParaRPr>
          </a:p>
          <a:p>
            <a:r>
              <a:rPr lang="en-US" sz="2200" b="1">
                <a:latin typeface="Arial" panose="020B0604020202020204" pitchFamily="34" charset="0"/>
                <a:cs typeface="Arial" panose="020B0604020202020204" pitchFamily="34" charset="0"/>
              </a:rPr>
              <a:t>&lt;button&gt; </a:t>
            </a:r>
            <a:r>
              <a:rPr lang="en-US" sz="2200">
                <a:latin typeface="Arial" panose="020B0604020202020204" pitchFamily="34" charset="0"/>
                <a:cs typeface="Arial" panose="020B0604020202020204" pitchFamily="34" charset="0"/>
              </a:rPr>
              <a:t>- Button</a:t>
            </a:r>
          </a:p>
          <a:p>
            <a:endParaRPr lang="en-US" sz="2200">
              <a:latin typeface="Arial" panose="020B0604020202020204" pitchFamily="34" charset="0"/>
              <a:cs typeface="Arial" panose="020B0604020202020204" pitchFamily="34" charset="0"/>
            </a:endParaRPr>
          </a:p>
          <a:p>
            <a:r>
              <a:rPr lang="en-US" sz="2200" b="1">
                <a:latin typeface="Arial" panose="020B0604020202020204" pitchFamily="34" charset="0"/>
                <a:cs typeface="Arial" panose="020B0604020202020204" pitchFamily="34" charset="0"/>
              </a:rPr>
              <a:t>&lt;textarea&gt; </a:t>
            </a:r>
            <a:r>
              <a:rPr lang="en-US" sz="2200">
                <a:latin typeface="Arial" panose="020B0604020202020204" pitchFamily="34" charset="0"/>
                <a:cs typeface="Arial" panose="020B0604020202020204" pitchFamily="34" charset="0"/>
              </a:rPr>
              <a:t>- Large textbox</a:t>
            </a:r>
          </a:p>
          <a:p>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2859252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653854"/>
          </a:xfrm>
        </p:spPr>
        <p:txBody>
          <a:bodyPr numCol="1">
            <a:normAutofit/>
          </a:bodyPr>
          <a:lstStyle/>
          <a:p>
            <a:r>
              <a:rPr lang="en-US" dirty="0"/>
              <a:t>HTML for Forms</a:t>
            </a:r>
          </a:p>
        </p:txBody>
      </p:sp>
      <p:pic>
        <p:nvPicPr>
          <p:cNvPr id="4" name="Picture 3"/>
          <p:cNvPicPr>
            <a:picLocks noChangeAspect="1"/>
          </p:cNvPicPr>
          <p:nvPr/>
        </p:nvPicPr>
        <p:blipFill>
          <a:blip r:embed="rId3"/>
          <a:stretch>
            <a:fillRect/>
          </a:stretch>
        </p:blipFill>
        <p:spPr>
          <a:xfrm>
            <a:off x="2057400" y="867716"/>
            <a:ext cx="6429375" cy="3514725"/>
          </a:xfrm>
          <a:prstGeom prst="rect">
            <a:avLst/>
          </a:prstGeom>
          <a:ln>
            <a:solidFill>
              <a:schemeClr val="tx2">
                <a:lumMod val="75000"/>
              </a:schemeClr>
            </a:solidFill>
          </a:ln>
        </p:spPr>
      </p:pic>
      <p:pic>
        <p:nvPicPr>
          <p:cNvPr id="6" name="Picture 5"/>
          <p:cNvPicPr>
            <a:picLocks noChangeAspect="1"/>
          </p:cNvPicPr>
          <p:nvPr/>
        </p:nvPicPr>
        <p:blipFill>
          <a:blip r:embed="rId4"/>
          <a:stretch>
            <a:fillRect/>
          </a:stretch>
        </p:blipFill>
        <p:spPr>
          <a:xfrm>
            <a:off x="2057400" y="4615339"/>
            <a:ext cx="4333875" cy="1562100"/>
          </a:xfrm>
          <a:prstGeom prst="rect">
            <a:avLst/>
          </a:prstGeom>
          <a:ln>
            <a:solidFill>
              <a:schemeClr val="accent1">
                <a:lumMod val="75000"/>
              </a:schemeClr>
            </a:solidFill>
          </a:ln>
        </p:spPr>
      </p:pic>
      <p:cxnSp>
        <p:nvCxnSpPr>
          <p:cNvPr id="7" name="Curved Connector 6"/>
          <p:cNvCxnSpPr>
            <a:stCxn id="4" idx="1"/>
            <a:endCxn id="6" idx="1"/>
          </p:cNvCxnSpPr>
          <p:nvPr/>
        </p:nvCxnSpPr>
        <p:spPr>
          <a:xfrm rot="10800000" flipV="1">
            <a:off x="2057400" y="2625079"/>
            <a:ext cx="12700" cy="2771310"/>
          </a:xfrm>
          <a:prstGeom prst="curvedConnector3">
            <a:avLst>
              <a:gd name="adj1" fmla="val 13739236"/>
            </a:avLst>
          </a:prstGeom>
          <a:ln w="730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865389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653854"/>
          </a:xfrm>
        </p:spPr>
        <p:txBody>
          <a:bodyPr numCol="1">
            <a:normAutofit/>
          </a:bodyPr>
          <a:lstStyle/>
          <a:p>
            <a:r>
              <a:rPr lang="en-US" dirty="0"/>
              <a:t>On Ugly HTML</a:t>
            </a:r>
          </a:p>
        </p:txBody>
      </p:sp>
      <p:pic>
        <p:nvPicPr>
          <p:cNvPr id="7" name="Picture 6"/>
          <p:cNvPicPr>
            <a:picLocks noChangeAspect="1"/>
          </p:cNvPicPr>
          <p:nvPr/>
        </p:nvPicPr>
        <p:blipFill>
          <a:blip r:embed="rId3"/>
          <a:stretch>
            <a:fillRect/>
          </a:stretch>
        </p:blipFill>
        <p:spPr>
          <a:xfrm>
            <a:off x="300037" y="914400"/>
            <a:ext cx="8543925" cy="3181350"/>
          </a:xfrm>
          <a:prstGeom prst="rect">
            <a:avLst/>
          </a:prstGeom>
        </p:spPr>
      </p:pic>
      <p:sp>
        <p:nvSpPr>
          <p:cNvPr id="8" name="TextBox 7"/>
          <p:cNvSpPr txBox="1"/>
          <p:nvPr/>
        </p:nvSpPr>
        <p:spPr>
          <a:xfrm>
            <a:off x="304800" y="4343400"/>
            <a:ext cx="8686800" cy="1938992"/>
          </a:xfrm>
          <a:prstGeom prst="rect">
            <a:avLst/>
          </a:prstGeom>
          <a:noFill/>
        </p:spPr>
        <p:txBody>
          <a:bodyPr wrap="square" numCol="1" rtlCol="0">
            <a:spAutoFit/>
          </a:bodyPr>
          <a:lstStyle/>
          <a:p>
            <a:pPr marL="342900" indent="-3429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Don’t do this… Use proper indentation and sectioning.</a:t>
            </a:r>
          </a:p>
          <a:p>
            <a:pPr marL="342900" indent="-3429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Readable code is easier to maintain.</a:t>
            </a:r>
          </a:p>
          <a:p>
            <a:pPr marL="342900" indent="-3429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Invest time to get better about this now. It will pay dividends!</a:t>
            </a:r>
          </a:p>
        </p:txBody>
      </p:sp>
    </p:spTree>
    <p:extLst>
      <p:ext uri="{BB962C8B-B14F-4D97-AF65-F5344CB8AC3E}">
        <p14:creationId xmlns:p14="http://schemas.microsoft.com/office/powerpoint/2010/main" val="114149684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&gt; YOUR TURN!</a:t>
            </a:r>
          </a:p>
        </p:txBody>
      </p:sp>
      <p:sp>
        <p:nvSpPr>
          <p:cNvPr id="3" name="Rectangle 2"/>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4" name="TextBox 3"/>
          <p:cNvSpPr txBox="1"/>
          <p:nvPr/>
        </p:nvSpPr>
        <p:spPr>
          <a:xfrm>
            <a:off x="304800" y="914400"/>
            <a:ext cx="8686800" cy="3077766"/>
          </a:xfrm>
          <a:prstGeom prst="rect">
            <a:avLst/>
          </a:prstGeom>
          <a:noFill/>
        </p:spPr>
        <p:txBody>
          <a:bodyPr wrap="square" numCol="1" rtlCol="0">
            <a:spAutoFit/>
          </a:bodyPr>
          <a:lstStyle/>
          <a:p>
            <a:r>
              <a:rPr lang="en-US" sz="2400" b="1" dirty="0">
                <a:latin typeface="Arial" panose="020B0604020202020204" pitchFamily="34" charset="0"/>
                <a:ea typeface="Roboto" pitchFamily="2" charset="0"/>
                <a:cs typeface="Arial" panose="020B0604020202020204" pitchFamily="34" charset="0"/>
              </a:rPr>
              <a:t>Assignment</a:t>
            </a:r>
          </a:p>
          <a:p>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In this activity, you’ll create a student bio using HTML. You will then add, commit, and push your completed HTML to GitHub for the world to see.</a:t>
            </a:r>
          </a:p>
          <a:p>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Additional instructions, sent via Slack.</a:t>
            </a:r>
          </a:p>
          <a:p>
            <a:endParaRPr lang="en-US" sz="2400" dirty="0">
              <a:latin typeface="Arial" panose="020B0604020202020204" pitchFamily="34" charset="0"/>
              <a:ea typeface="Roboto" pitchFamily="2" charset="0"/>
              <a:cs typeface="Arial" panose="020B0604020202020204" pitchFamily="34" charset="0"/>
            </a:endParaRPr>
          </a:p>
        </p:txBody>
      </p:sp>
      <p:sp>
        <p:nvSpPr>
          <p:cNvPr id="5" name="TextBox 4"/>
          <p:cNvSpPr txBox="1"/>
          <p:nvPr/>
        </p:nvSpPr>
        <p:spPr>
          <a:xfrm>
            <a:off x="3657600" y="124825"/>
            <a:ext cx="5334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1-HTML_Git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20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268288703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&gt; YOUR TURN!</a:t>
            </a:r>
          </a:p>
        </p:txBody>
      </p:sp>
      <p:sp>
        <p:nvSpPr>
          <p:cNvPr id="5" name="Rectangle 4"/>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914400" y="860039"/>
            <a:ext cx="7696200" cy="5285733"/>
          </a:xfrm>
          <a:prstGeom prst="rect">
            <a:avLst/>
          </a:prstGeom>
        </p:spPr>
      </p:pic>
    </p:spTree>
    <p:extLst>
      <p:ext uri="{BB962C8B-B14F-4D97-AF65-F5344CB8AC3E}">
        <p14:creationId xmlns:p14="http://schemas.microsoft.com/office/powerpoint/2010/main" val="64102278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CSS </a:t>
            </a:r>
            <a:r>
              <a:rPr lang="en-US" dirty="0" err="1"/>
              <a:t>Stylin</a:t>
            </a:r>
            <a:r>
              <a:rPr lang="en-US" dirty="0"/>
              <a:t>’</a:t>
            </a:r>
          </a:p>
        </p:txBody>
      </p:sp>
    </p:spTree>
    <p:extLst>
      <p:ext uri="{BB962C8B-B14F-4D97-AF65-F5344CB8AC3E}">
        <p14:creationId xmlns:p14="http://schemas.microsoft.com/office/powerpoint/2010/main" val="151241385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HTML / CSS Definitions </a:t>
            </a:r>
            <a:r>
              <a:rPr lang="en-US" sz="1000" dirty="0"/>
              <a:t>(*yawn* unimportant)</a:t>
            </a:r>
            <a:endParaRPr lang="en-US" dirty="0"/>
          </a:p>
        </p:txBody>
      </p:sp>
      <p:sp>
        <p:nvSpPr>
          <p:cNvPr id="7" name="Content Placeholder 2"/>
          <p:cNvSpPr txBox="1">
            <a:spLocks/>
          </p:cNvSpPr>
          <p:nvPr/>
        </p:nvSpPr>
        <p:spPr>
          <a:xfrm>
            <a:off x="457200" y="1143000"/>
            <a:ext cx="8153400" cy="4659630"/>
          </a:xfrm>
          <a:prstGeom prst="rect">
            <a:avLst/>
          </a:prstGeom>
        </p:spPr>
        <p:txBody>
          <a:bodyPr numCol="1">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b="1" dirty="0">
                <a:latin typeface="Arial" panose="020B0604020202020204" pitchFamily="34" charset="0"/>
                <a:cs typeface="Arial" panose="020B0604020202020204" pitchFamily="34" charset="0"/>
              </a:rPr>
              <a:t>HTML:</a:t>
            </a:r>
            <a:r>
              <a:rPr lang="en-US" sz="2200" dirty="0">
                <a:latin typeface="Arial" panose="020B0604020202020204" pitchFamily="34" charset="0"/>
                <a:cs typeface="Arial" panose="020B0604020202020204" pitchFamily="34" charset="0"/>
              </a:rPr>
              <a:t> Hypertext Markup Language – (Content)</a:t>
            </a:r>
          </a:p>
          <a:p>
            <a:endParaRPr lang="en-US" sz="2200"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CSS: </a:t>
            </a:r>
            <a:r>
              <a:rPr lang="en-US" sz="2200" dirty="0">
                <a:latin typeface="Arial" panose="020B0604020202020204" pitchFamily="34" charset="0"/>
                <a:cs typeface="Arial" panose="020B0604020202020204" pitchFamily="34" charset="0"/>
              </a:rPr>
              <a:t>Cascading Style Sheets – (Appearance)</a:t>
            </a:r>
          </a:p>
          <a:p>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HTML/CSS are the “languages of the web.” </a:t>
            </a:r>
            <a:r>
              <a:rPr lang="en-US" sz="2200" dirty="0">
                <a:latin typeface="Arial" panose="020B0604020202020204" pitchFamily="34" charset="0"/>
                <a:cs typeface="Arial" panose="020B0604020202020204" pitchFamily="34" charset="0"/>
              </a:rPr>
              <a:t>Together they define both the content and the aesthetics of a webpage – handling everything from the layouts, colors, fonts and  content placement.  </a:t>
            </a:r>
            <a:r>
              <a:rPr lang="en-US" sz="1400" dirty="0">
                <a:latin typeface="Arial" panose="020B0604020202020204" pitchFamily="34" charset="0"/>
                <a:cs typeface="Arial" panose="020B0604020202020204" pitchFamily="34" charset="0"/>
              </a:rPr>
              <a:t>(JavaScript is the third – handling logic, animation, etc.)</a:t>
            </a:r>
          </a:p>
        </p:txBody>
      </p:sp>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869286" y="4631588"/>
            <a:ext cx="1873914" cy="14942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743200" y="4648200"/>
            <a:ext cx="2971799" cy="14921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3614393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HTML / CSS Analogy</a:t>
            </a:r>
          </a:p>
        </p:txBody>
      </p:sp>
      <p:sp>
        <p:nvSpPr>
          <p:cNvPr id="6" name="Content Placeholder 2"/>
          <p:cNvSpPr txBox="1">
            <a:spLocks/>
          </p:cNvSpPr>
          <p:nvPr/>
        </p:nvSpPr>
        <p:spPr>
          <a:xfrm>
            <a:off x="457200" y="990600"/>
            <a:ext cx="4100945" cy="4525963"/>
          </a:xfrm>
          <a:prstGeom prst="rect">
            <a:avLst/>
          </a:prstGeom>
        </p:spPr>
        <p:txBody>
          <a:bodyPr numCol="1">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b="1" u="sng" dirty="0">
                <a:latin typeface="Arial" panose="020B0604020202020204" pitchFamily="34" charset="0"/>
                <a:cs typeface="Arial" panose="020B0604020202020204" pitchFamily="34" charset="0"/>
              </a:rPr>
              <a:t>HTML Alone</a:t>
            </a:r>
            <a:endParaRPr lang="en-US" b="1" dirty="0">
              <a:latin typeface="Arial" panose="020B0604020202020204" pitchFamily="34" charset="0"/>
              <a:cs typeface="Arial" panose="020B0604020202020204" pitchFamily="34" charset="0"/>
            </a:endParaRPr>
          </a:p>
          <a:p>
            <a:pPr algn="ctr"/>
            <a:r>
              <a:rPr lang="en-US" dirty="0">
                <a:latin typeface="Arial" panose="020B0604020202020204" pitchFamily="34" charset="0"/>
                <a:cs typeface="Arial" panose="020B0604020202020204" pitchFamily="34" charset="0"/>
              </a:rPr>
              <a:t>Like writing papers in “Notepad.” </a:t>
            </a:r>
          </a:p>
          <a:p>
            <a:pPr algn="ctr"/>
            <a:endParaRPr lang="en-US" dirty="0">
              <a:latin typeface="Arial" panose="020B0604020202020204" pitchFamily="34" charset="0"/>
              <a:cs typeface="Arial" panose="020B0604020202020204" pitchFamily="34" charset="0"/>
            </a:endParaRPr>
          </a:p>
          <a:p>
            <a:pPr algn="ctr"/>
            <a:r>
              <a:rPr lang="en-US" dirty="0">
                <a:latin typeface="Arial" panose="020B0604020202020204" pitchFamily="34" charset="0"/>
                <a:cs typeface="Arial" panose="020B0604020202020204" pitchFamily="34" charset="0"/>
              </a:rPr>
              <a:t>Can only write unformatted text. </a:t>
            </a:r>
          </a:p>
        </p:txBody>
      </p:sp>
      <p:sp>
        <p:nvSpPr>
          <p:cNvPr id="10" name="Content Placeholder 2"/>
          <p:cNvSpPr txBox="1">
            <a:spLocks/>
          </p:cNvSpPr>
          <p:nvPr/>
        </p:nvSpPr>
        <p:spPr>
          <a:xfrm>
            <a:off x="4743202" y="990600"/>
            <a:ext cx="4100945" cy="4525963"/>
          </a:xfrm>
          <a:prstGeom prst="rect">
            <a:avLst/>
          </a:prstGeom>
        </p:spPr>
        <p:txBody>
          <a:bodyPr vert="horz" lIns="91440" tIns="45720" rIns="91440" bIns="45720" numCol="1"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2400" b="1" u="sng" dirty="0">
                <a:latin typeface="Arial" panose="020B0604020202020204" pitchFamily="34" charset="0"/>
                <a:cs typeface="Arial" panose="020B0604020202020204" pitchFamily="34" charset="0"/>
              </a:rPr>
              <a:t>HTML / CSS</a:t>
            </a:r>
          </a:p>
          <a:p>
            <a:pPr algn="ctr"/>
            <a:r>
              <a:rPr lang="en-US" sz="2400" dirty="0">
                <a:latin typeface="Arial" panose="020B0604020202020204" pitchFamily="34" charset="0"/>
                <a:cs typeface="Arial" panose="020B0604020202020204" pitchFamily="34" charset="0"/>
              </a:rPr>
              <a:t>Like writing papers in Microsoft Word.</a:t>
            </a:r>
          </a:p>
          <a:p>
            <a:pPr algn="ctr"/>
            <a:endParaRPr lang="en-US" sz="2400" b="1" u="sng" dirty="0">
              <a:latin typeface="Arial" panose="020B0604020202020204" pitchFamily="34" charset="0"/>
              <a:cs typeface="Arial" panose="020B0604020202020204" pitchFamily="34" charset="0"/>
            </a:endParaRPr>
          </a:p>
          <a:p>
            <a:pPr algn="ctr"/>
            <a:r>
              <a:rPr lang="en-US" sz="2400" dirty="0">
                <a:latin typeface="Arial" panose="020B0604020202020204" pitchFamily="34" charset="0"/>
                <a:cs typeface="Arial" panose="020B0604020202020204" pitchFamily="34" charset="0"/>
              </a:rPr>
              <a:t>Can format text, page settings, alignment, etc. based on “highlighting” and menu options.</a:t>
            </a:r>
          </a:p>
        </p:txBody>
      </p:sp>
      <p:pic>
        <p:nvPicPr>
          <p:cNvPr id="11" name="Picture 2" descr="File:Notepa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603828" y="4449763"/>
            <a:ext cx="16764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Microsoft Word 2013 logo.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194877" y="4602163"/>
            <a:ext cx="1475765" cy="1448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9569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Basic HTML Page</a:t>
            </a:r>
          </a:p>
        </p:txBody>
      </p:sp>
      <p:pic>
        <p:nvPicPr>
          <p:cNvPr id="3" name="Picture 2"/>
          <p:cNvPicPr>
            <a:picLocks noChangeAspect="1"/>
          </p:cNvPicPr>
          <p:nvPr/>
        </p:nvPicPr>
        <p:blipFill>
          <a:blip r:embed="rId3"/>
          <a:stretch>
            <a:fillRect/>
          </a:stretch>
        </p:blipFill>
        <p:spPr>
          <a:xfrm>
            <a:off x="676275" y="847725"/>
            <a:ext cx="7791450" cy="5162550"/>
          </a:xfrm>
          <a:prstGeom prst="rect">
            <a:avLst/>
          </a:prstGeom>
        </p:spPr>
      </p:pic>
    </p:spTree>
    <p:extLst>
      <p:ext uri="{BB962C8B-B14F-4D97-AF65-F5344CB8AC3E}">
        <p14:creationId xmlns:p14="http://schemas.microsoft.com/office/powerpoint/2010/main" val="205582490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Basic HTML Page - Result</a:t>
            </a:r>
          </a:p>
        </p:txBody>
      </p:sp>
      <p:pic>
        <p:nvPicPr>
          <p:cNvPr id="4" name="Picture 3"/>
          <p:cNvPicPr>
            <a:picLocks noChangeAspect="1"/>
          </p:cNvPicPr>
          <p:nvPr/>
        </p:nvPicPr>
        <p:blipFill>
          <a:blip r:embed="rId3"/>
          <a:stretch>
            <a:fillRect/>
          </a:stretch>
        </p:blipFill>
        <p:spPr>
          <a:xfrm>
            <a:off x="909637" y="838200"/>
            <a:ext cx="7324725" cy="5391150"/>
          </a:xfrm>
          <a:prstGeom prst="rect">
            <a:avLst/>
          </a:prstGeom>
          <a:ln>
            <a:solidFill>
              <a:schemeClr val="accent1"/>
            </a:solidFill>
          </a:ln>
        </p:spPr>
      </p:pic>
    </p:spTree>
    <p:extLst>
      <p:ext uri="{BB962C8B-B14F-4D97-AF65-F5344CB8AC3E}">
        <p14:creationId xmlns:p14="http://schemas.microsoft.com/office/powerpoint/2010/main" val="315508853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Homework #1 - Assignment</a:t>
            </a:r>
          </a:p>
        </p:txBody>
      </p:sp>
      <p:sp>
        <p:nvSpPr>
          <p:cNvPr id="5" name="Shape 70"/>
          <p:cNvSpPr txBox="1">
            <a:spLocks/>
          </p:cNvSpPr>
          <p:nvPr/>
        </p:nvSpPr>
        <p:spPr>
          <a:xfrm>
            <a:off x="304799" y="762000"/>
            <a:ext cx="8740775" cy="4495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b="1" dirty="0">
                <a:latin typeface="Arial" panose="020B0604020202020204" pitchFamily="34" charset="0"/>
                <a:cs typeface="Arial" panose="020B0604020202020204" pitchFamily="34" charset="0"/>
              </a:rPr>
              <a:t>Also, at this point everyone should have access to the homework repository in </a:t>
            </a:r>
            <a:r>
              <a:rPr lang="en-US" sz="2200" b="1" dirty="0" err="1">
                <a:latin typeface="Arial" panose="020B0604020202020204" pitchFamily="34" charset="0"/>
                <a:cs typeface="Arial" panose="020B0604020202020204" pitchFamily="34" charset="0"/>
              </a:rPr>
              <a:t>GitLab</a:t>
            </a:r>
            <a:r>
              <a:rPr lang="en-US" sz="2200" b="1" dirty="0">
                <a:latin typeface="Arial" panose="020B0604020202020204" pitchFamily="34" charset="0"/>
                <a:cs typeface="Arial" panose="020B0604020202020204" pitchFamily="34" charset="0"/>
              </a:rPr>
              <a:t>.</a:t>
            </a:r>
            <a:br>
              <a:rPr lang="en-US" sz="2200" b="1" dirty="0">
                <a:latin typeface="Arial" panose="020B0604020202020204" pitchFamily="34" charset="0"/>
                <a:cs typeface="Arial" panose="020B0604020202020204" pitchFamily="34" charset="0"/>
              </a:rPr>
            </a:br>
            <a:br>
              <a:rPr lang="en-US" sz="2200" b="1" dirty="0">
                <a:latin typeface="Arial" panose="020B0604020202020204" pitchFamily="34" charset="0"/>
                <a:cs typeface="Arial" panose="020B0604020202020204" pitchFamily="34" charset="0"/>
              </a:rPr>
            </a:br>
            <a:r>
              <a:rPr lang="en-US" sz="2200" b="1" dirty="0">
                <a:latin typeface="Arial" panose="020B0604020202020204" pitchFamily="34" charset="0"/>
                <a:cs typeface="Arial" panose="020B0604020202020204" pitchFamily="34" charset="0"/>
                <a:hlinkClick r:id="rId3"/>
              </a:rPr>
              <a:t>http://smu.bootcampcontent.com/users/sign_in</a:t>
            </a:r>
            <a:br>
              <a:rPr lang="en-US" sz="2200" b="1" dirty="0">
                <a:latin typeface="Arial" panose="020B0604020202020204" pitchFamily="34" charset="0"/>
                <a:cs typeface="Arial" panose="020B0604020202020204" pitchFamily="34" charset="0"/>
              </a:rPr>
            </a:br>
            <a:endParaRPr lang="en-US" sz="2200"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Homework Assignment #1 is due Saturday</a:t>
            </a:r>
          </a:p>
        </p:txBody>
      </p:sp>
    </p:spTree>
    <p:extLst>
      <p:ext uri="{BB962C8B-B14F-4D97-AF65-F5344CB8AC3E}">
        <p14:creationId xmlns:p14="http://schemas.microsoft.com/office/powerpoint/2010/main" val="291967030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Basic HTML Page - Result</a:t>
            </a:r>
          </a:p>
        </p:txBody>
      </p:sp>
      <p:pic>
        <p:nvPicPr>
          <p:cNvPr id="4" name="Picture 3"/>
          <p:cNvPicPr>
            <a:picLocks noChangeAspect="1"/>
          </p:cNvPicPr>
          <p:nvPr/>
        </p:nvPicPr>
        <p:blipFill>
          <a:blip r:embed="rId3"/>
          <a:stretch>
            <a:fillRect/>
          </a:stretch>
        </p:blipFill>
        <p:spPr>
          <a:xfrm>
            <a:off x="909637" y="838200"/>
            <a:ext cx="7324725" cy="5391150"/>
          </a:xfrm>
          <a:prstGeom prst="rect">
            <a:avLst/>
          </a:prstGeom>
          <a:ln>
            <a:solidFill>
              <a:schemeClr val="accent1"/>
            </a:solidFill>
          </a:ln>
        </p:spPr>
      </p:pic>
      <p:sp>
        <p:nvSpPr>
          <p:cNvPr id="5" name="TextBox 4"/>
          <p:cNvSpPr txBox="1"/>
          <p:nvPr/>
        </p:nvSpPr>
        <p:spPr>
          <a:xfrm>
            <a:off x="4267200" y="4572000"/>
            <a:ext cx="3474028" cy="830997"/>
          </a:xfrm>
          <a:prstGeom prst="rect">
            <a:avLst/>
          </a:prstGeom>
          <a:solidFill>
            <a:srgbClr val="C00000"/>
          </a:solidFill>
        </p:spPr>
        <p:txBody>
          <a:bodyPr wrap="none" numCol="1" rtlCol="0">
            <a:spAutoFit/>
          </a:bodyPr>
          <a:lstStyle/>
          <a:p>
            <a:r>
              <a:rPr lang="en-US" sz="4800" b="1" dirty="0" err="1">
                <a:solidFill>
                  <a:schemeClr val="bg1"/>
                </a:solidFill>
                <a:latin typeface="Arial" panose="020B0604020202020204" pitchFamily="34" charset="0"/>
                <a:cs typeface="Arial" panose="020B0604020202020204" pitchFamily="34" charset="0"/>
              </a:rPr>
              <a:t>Sooo</a:t>
            </a:r>
            <a:r>
              <a:rPr lang="en-US" sz="4800" b="1" dirty="0">
                <a:solidFill>
                  <a:schemeClr val="bg1"/>
                </a:solidFill>
                <a:latin typeface="Arial" panose="020B0604020202020204" pitchFamily="34" charset="0"/>
                <a:cs typeface="Arial" panose="020B0604020202020204" pitchFamily="34" charset="0"/>
              </a:rPr>
              <a:t> 1992!</a:t>
            </a:r>
          </a:p>
        </p:txBody>
      </p:sp>
    </p:spTree>
    <p:extLst>
      <p:ext uri="{BB962C8B-B14F-4D97-AF65-F5344CB8AC3E}">
        <p14:creationId xmlns:p14="http://schemas.microsoft.com/office/powerpoint/2010/main" val="90632767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Enter CSS</a:t>
            </a:r>
          </a:p>
        </p:txBody>
      </p:sp>
      <p:pic>
        <p:nvPicPr>
          <p:cNvPr id="3" name="Picture 2"/>
          <p:cNvPicPr>
            <a:picLocks noChangeAspect="1"/>
          </p:cNvPicPr>
          <p:nvPr/>
        </p:nvPicPr>
        <p:blipFill>
          <a:blip r:embed="rId3"/>
          <a:stretch>
            <a:fillRect/>
          </a:stretch>
        </p:blipFill>
        <p:spPr>
          <a:xfrm>
            <a:off x="0" y="761999"/>
            <a:ext cx="4724400" cy="4953185"/>
          </a:xfrm>
          <a:prstGeom prst="rect">
            <a:avLst/>
          </a:prstGeom>
        </p:spPr>
      </p:pic>
      <p:pic>
        <p:nvPicPr>
          <p:cNvPr id="4" name="Picture 3"/>
          <p:cNvPicPr>
            <a:picLocks noChangeAspect="1"/>
          </p:cNvPicPr>
          <p:nvPr/>
        </p:nvPicPr>
        <p:blipFill>
          <a:blip r:embed="rId4"/>
          <a:stretch>
            <a:fillRect/>
          </a:stretch>
        </p:blipFill>
        <p:spPr>
          <a:xfrm>
            <a:off x="4276198" y="761999"/>
            <a:ext cx="4855101" cy="4953185"/>
          </a:xfrm>
          <a:prstGeom prst="rect">
            <a:avLst/>
          </a:prstGeom>
        </p:spPr>
      </p:pic>
    </p:spTree>
    <p:extLst>
      <p:ext uri="{BB962C8B-B14F-4D97-AF65-F5344CB8AC3E}">
        <p14:creationId xmlns:p14="http://schemas.microsoft.com/office/powerpoint/2010/main" val="103212815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Enter CSS - Result</a:t>
            </a:r>
          </a:p>
        </p:txBody>
      </p:sp>
      <p:pic>
        <p:nvPicPr>
          <p:cNvPr id="3" name="Picture 2"/>
          <p:cNvPicPr>
            <a:picLocks noChangeAspect="1"/>
          </p:cNvPicPr>
          <p:nvPr/>
        </p:nvPicPr>
        <p:blipFill>
          <a:blip r:embed="rId3"/>
          <a:stretch>
            <a:fillRect/>
          </a:stretch>
        </p:blipFill>
        <p:spPr>
          <a:xfrm>
            <a:off x="1447800" y="762000"/>
            <a:ext cx="6781800" cy="5581014"/>
          </a:xfrm>
          <a:prstGeom prst="rect">
            <a:avLst/>
          </a:prstGeom>
          <a:ln>
            <a:solidFill>
              <a:schemeClr val="accent1"/>
            </a:solidFill>
          </a:ln>
        </p:spPr>
      </p:pic>
    </p:spTree>
    <p:extLst>
      <p:ext uri="{BB962C8B-B14F-4D97-AF65-F5344CB8AC3E}">
        <p14:creationId xmlns:p14="http://schemas.microsoft.com/office/powerpoint/2010/main" val="419990258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CSS Syntax</a:t>
            </a:r>
          </a:p>
        </p:txBody>
      </p:sp>
      <p:sp>
        <p:nvSpPr>
          <p:cNvPr id="3" name="Content Placeholder 2"/>
          <p:cNvSpPr txBox="1">
            <a:spLocks/>
          </p:cNvSpPr>
          <p:nvPr/>
        </p:nvSpPr>
        <p:spPr>
          <a:xfrm>
            <a:off x="457200" y="828115"/>
            <a:ext cx="8153400" cy="3352800"/>
          </a:xfrm>
          <a:prstGeom prst="rect">
            <a:avLst/>
          </a:prstGeom>
        </p:spPr>
        <p:txBody>
          <a:bodyPr numCol="1">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dirty="0">
                <a:latin typeface="Arial" panose="020B0604020202020204" pitchFamily="34" charset="0"/>
                <a:cs typeface="Arial" panose="020B0604020202020204" pitchFamily="34" charset="0"/>
              </a:rPr>
              <a:t>CSS works by hooking onto </a:t>
            </a:r>
            <a:r>
              <a:rPr lang="en-US" sz="2000" b="1" dirty="0">
                <a:latin typeface="Arial" panose="020B0604020202020204" pitchFamily="34" charset="0"/>
                <a:cs typeface="Arial" panose="020B0604020202020204" pitchFamily="34" charset="0"/>
              </a:rPr>
              <a:t>selectors</a:t>
            </a:r>
            <a:r>
              <a:rPr lang="en-US" sz="2000" dirty="0">
                <a:latin typeface="Arial" panose="020B0604020202020204" pitchFamily="34" charset="0"/>
                <a:cs typeface="Arial" panose="020B0604020202020204" pitchFamily="34" charset="0"/>
              </a:rPr>
              <a:t> added into HTML using </a:t>
            </a:r>
            <a:r>
              <a:rPr lang="en-US" sz="2000" b="1" dirty="0">
                <a:latin typeface="Arial" panose="020B0604020202020204" pitchFamily="34" charset="0"/>
                <a:cs typeface="Arial" panose="020B0604020202020204" pitchFamily="34" charset="0"/>
              </a:rPr>
              <a:t>classes</a:t>
            </a:r>
            <a:r>
              <a:rPr lang="en-US" sz="2000" dirty="0">
                <a:latin typeface="Arial" panose="020B0604020202020204" pitchFamily="34" charset="0"/>
                <a:cs typeface="Arial" panose="020B0604020202020204" pitchFamily="34" charset="0"/>
              </a:rPr>
              <a:t> and </a:t>
            </a:r>
            <a:r>
              <a:rPr lang="en-US" sz="2000" b="1" dirty="0">
                <a:latin typeface="Arial" panose="020B0604020202020204" pitchFamily="34" charset="0"/>
                <a:cs typeface="Arial" panose="020B0604020202020204" pitchFamily="34" charset="0"/>
              </a:rPr>
              <a:t>identifiers.</a:t>
            </a:r>
          </a:p>
          <a:p>
            <a:endParaRPr lang="en-US" sz="2000" b="1"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Once hooked, we apply </a:t>
            </a:r>
            <a:r>
              <a:rPr lang="en-US" sz="2000" b="1" dirty="0">
                <a:latin typeface="Arial" panose="020B0604020202020204" pitchFamily="34" charset="0"/>
                <a:cs typeface="Arial" panose="020B0604020202020204" pitchFamily="34" charset="0"/>
              </a:rPr>
              <a:t>styles </a:t>
            </a:r>
            <a:r>
              <a:rPr lang="en-US" sz="2000" dirty="0">
                <a:latin typeface="Arial" panose="020B0604020202020204" pitchFamily="34" charset="0"/>
                <a:cs typeface="Arial" panose="020B0604020202020204" pitchFamily="34" charset="0"/>
              </a:rPr>
              <a:t>to those HTML elements using CSS.</a:t>
            </a:r>
          </a:p>
          <a:p>
            <a:endParaRPr lang="en-US" sz="2000" dirty="0">
              <a:latin typeface="Arial" panose="020B0604020202020204" pitchFamily="34" charset="0"/>
              <a:cs typeface="Arial" panose="020B0604020202020204" pitchFamily="34" charset="0"/>
            </a:endParaRPr>
          </a:p>
          <a:p>
            <a:pPr marL="0" indent="0">
              <a:buNone/>
            </a:pPr>
            <a:endParaRPr lang="en-US" sz="2000" b="1" dirty="0">
              <a:latin typeface="Arial" panose="020B0604020202020204" pitchFamily="34" charset="0"/>
              <a:cs typeface="Arial" panose="020B0604020202020204" pitchFamily="34" charset="0"/>
            </a:endParaRPr>
          </a:p>
          <a:p>
            <a:pPr marL="0" indent="0">
              <a:buNone/>
            </a:pPr>
            <a:endParaRPr lang="en-US" sz="2000" b="1"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p:txBody>
      </p:sp>
      <p:pic>
        <p:nvPicPr>
          <p:cNvPr id="4" name="Picture 2" descr="http://en.support.files.wordpress.com/2011/09/css-selectors-lr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61282" y="2629938"/>
            <a:ext cx="8409694" cy="2883325"/>
          </a:xfrm>
          <a:prstGeom prst="rect">
            <a:avLst/>
          </a:prstGeom>
          <a:noFill/>
          <a:ln>
            <a:solidFill>
              <a:schemeClr val="accent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22608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CSS Example</a:t>
            </a:r>
          </a:p>
        </p:txBody>
      </p:sp>
      <p:sp>
        <p:nvSpPr>
          <p:cNvPr id="5" name="Content Placeholder 2"/>
          <p:cNvSpPr txBox="1">
            <a:spLocks/>
          </p:cNvSpPr>
          <p:nvPr/>
        </p:nvSpPr>
        <p:spPr>
          <a:xfrm>
            <a:off x="457200" y="862016"/>
            <a:ext cx="8153400" cy="5151884"/>
          </a:xfrm>
          <a:prstGeom prst="rect">
            <a:avLst/>
          </a:prstGeom>
        </p:spPr>
        <p:txBody>
          <a:bodyPr numCol="1">
            <a:normAutofit fontScale="70000" lnSpcReduction="20000"/>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dirty="0">
                <a:latin typeface="Arial" panose="020B0604020202020204" pitchFamily="34" charset="0"/>
                <a:cs typeface="Arial" panose="020B0604020202020204" pitchFamily="34" charset="0"/>
              </a:rPr>
              <a:t>In the below example the “Header” would be turned blue and MUCH larger because of the CSS.</a:t>
            </a:r>
          </a:p>
          <a:p>
            <a:endParaRPr lang="en-US"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We can incorporate an element’s class or ID to apply a CSS style to a particular part of the document. </a:t>
            </a:r>
          </a:p>
          <a:p>
            <a:pPr lvl="1"/>
            <a:r>
              <a:rPr lang="en-US" sz="2000" dirty="0">
                <a:latin typeface="Arial" panose="020B0604020202020204" pitchFamily="34" charset="0"/>
                <a:cs typeface="Arial" panose="020B0604020202020204" pitchFamily="34" charset="0"/>
              </a:rPr>
              <a:t>Just remember to include the necessary symbol before the CSS: “.” for class, “#” for ID.</a:t>
            </a:r>
          </a:p>
          <a:p>
            <a:pPr marL="0" indent="0">
              <a:buFont typeface="Arial" panose="020B0604020202020204" pitchFamily="34" charset="0"/>
              <a:buNone/>
            </a:pPr>
            <a:endParaRPr lang="en-US" sz="2200"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US" sz="2200" b="1"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2200" b="1" u="sng" dirty="0">
                <a:latin typeface="Arial" panose="020B0604020202020204" pitchFamily="34" charset="0"/>
                <a:cs typeface="Arial" panose="020B0604020202020204" pitchFamily="34" charset="0"/>
              </a:rPr>
              <a:t>Example (HTML): </a:t>
            </a:r>
          </a:p>
          <a:p>
            <a:pPr marL="0" indent="0">
              <a:buFont typeface="Arial" panose="020B0604020202020204" pitchFamily="34" charset="0"/>
              <a:buNone/>
            </a:pPr>
            <a:endParaRPr lang="en-US" sz="2200" b="1" u="sng" dirty="0">
              <a:latin typeface="Arial" panose="020B0604020202020204" pitchFamily="34" charset="0"/>
              <a:cs typeface="Arial" panose="020B0604020202020204" pitchFamily="34" charset="0"/>
            </a:endParaRPr>
          </a:p>
          <a:p>
            <a:pPr marL="400050" lvl="1" indent="0">
              <a:buFont typeface="Arial" panose="020B0604020202020204" pitchFamily="34" charset="0"/>
              <a:buNone/>
            </a:pPr>
            <a:r>
              <a:rPr lang="en-US" sz="3100" b="1" dirty="0">
                <a:latin typeface="Arial" panose="020B0604020202020204" pitchFamily="34" charset="0"/>
                <a:cs typeface="Arial" panose="020B0604020202020204" pitchFamily="34" charset="0"/>
              </a:rPr>
              <a:t>&lt;p </a:t>
            </a:r>
            <a:r>
              <a:rPr lang="en-US" sz="3100" b="1" dirty="0">
                <a:solidFill>
                  <a:srgbClr val="00B0F0"/>
                </a:solidFill>
                <a:latin typeface="Arial" panose="020B0604020202020204" pitchFamily="34" charset="0"/>
                <a:cs typeface="Arial" panose="020B0604020202020204" pitchFamily="34" charset="0"/>
              </a:rPr>
              <a:t>class=“</a:t>
            </a:r>
            <a:r>
              <a:rPr lang="en-US" sz="3100" b="1" dirty="0" err="1">
                <a:solidFill>
                  <a:srgbClr val="00B0F0"/>
                </a:solidFill>
                <a:latin typeface="Arial" panose="020B0604020202020204" pitchFamily="34" charset="0"/>
                <a:cs typeface="Arial" panose="020B0604020202020204" pitchFamily="34" charset="0"/>
              </a:rPr>
              <a:t>bigBlue</a:t>
            </a:r>
            <a:r>
              <a:rPr lang="en-US" sz="3100" b="1" dirty="0">
                <a:solidFill>
                  <a:srgbClr val="00B0F0"/>
                </a:solidFill>
                <a:latin typeface="Arial" panose="020B0604020202020204" pitchFamily="34" charset="0"/>
                <a:cs typeface="Arial" panose="020B0604020202020204" pitchFamily="34" charset="0"/>
              </a:rPr>
              <a:t>”</a:t>
            </a:r>
            <a:r>
              <a:rPr lang="en-US" sz="3100" b="1" dirty="0">
                <a:latin typeface="Arial" panose="020B0604020202020204" pitchFamily="34" charset="0"/>
                <a:cs typeface="Arial" panose="020B0604020202020204" pitchFamily="34" charset="0"/>
              </a:rPr>
              <a:t>&gt;Header&lt;/p&gt;</a:t>
            </a:r>
          </a:p>
          <a:p>
            <a:endParaRPr lang="en-US" sz="2200" b="1"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2200" b="1" u="sng" dirty="0">
                <a:latin typeface="Arial" panose="020B0604020202020204" pitchFamily="34" charset="0"/>
                <a:cs typeface="Arial" panose="020B0604020202020204" pitchFamily="34" charset="0"/>
              </a:rPr>
              <a:t>Example (CSS):</a:t>
            </a:r>
          </a:p>
          <a:p>
            <a:pPr marL="0" indent="0">
              <a:buFont typeface="Arial" panose="020B0604020202020204" pitchFamily="34" charset="0"/>
              <a:buNone/>
            </a:pPr>
            <a:endParaRPr lang="en-US" sz="2200" b="1" u="sng" dirty="0">
              <a:latin typeface="Arial" panose="020B0604020202020204" pitchFamily="34" charset="0"/>
              <a:cs typeface="Arial" panose="020B0604020202020204" pitchFamily="34" charset="0"/>
            </a:endParaRPr>
          </a:p>
          <a:p>
            <a:pPr marL="400050" lvl="1" indent="0">
              <a:buFont typeface="Arial" panose="020B0604020202020204" pitchFamily="34" charset="0"/>
              <a:buNone/>
            </a:pPr>
            <a:r>
              <a:rPr lang="en-US" sz="3100" b="1" dirty="0">
                <a:latin typeface="Arial" panose="020B0604020202020204" pitchFamily="34" charset="0"/>
                <a:cs typeface="Arial" panose="020B0604020202020204" pitchFamily="34" charset="0"/>
              </a:rPr>
              <a:t>.</a:t>
            </a:r>
            <a:r>
              <a:rPr lang="en-US" sz="3100" b="1" dirty="0" err="1">
                <a:latin typeface="Arial" panose="020B0604020202020204" pitchFamily="34" charset="0"/>
                <a:cs typeface="Arial" panose="020B0604020202020204" pitchFamily="34" charset="0"/>
              </a:rPr>
              <a:t>bigBlue</a:t>
            </a:r>
            <a:r>
              <a:rPr lang="en-US" sz="3100" b="1" dirty="0">
                <a:latin typeface="Arial" panose="020B0604020202020204" pitchFamily="34" charset="0"/>
                <a:cs typeface="Arial" panose="020B0604020202020204" pitchFamily="34" charset="0"/>
              </a:rPr>
              <a:t> </a:t>
            </a:r>
          </a:p>
          <a:p>
            <a:pPr marL="400050" lvl="1" indent="0">
              <a:buFont typeface="Arial" panose="020B0604020202020204" pitchFamily="34" charset="0"/>
              <a:buNone/>
            </a:pPr>
            <a:r>
              <a:rPr lang="en-US" sz="3100" b="1" dirty="0">
                <a:latin typeface="Arial" panose="020B0604020202020204" pitchFamily="34" charset="0"/>
                <a:cs typeface="Arial" panose="020B0604020202020204" pitchFamily="34" charset="0"/>
              </a:rPr>
              <a:t>{</a:t>
            </a:r>
          </a:p>
          <a:p>
            <a:pPr marL="400050" lvl="1" indent="0">
              <a:buFont typeface="Arial" panose="020B0604020202020204" pitchFamily="34" charset="0"/>
              <a:buNone/>
            </a:pPr>
            <a:r>
              <a:rPr lang="en-US" sz="3100" b="1" dirty="0">
                <a:latin typeface="Arial" panose="020B0604020202020204" pitchFamily="34" charset="0"/>
                <a:cs typeface="Arial" panose="020B0604020202020204" pitchFamily="34" charset="0"/>
              </a:rPr>
              <a:t>	font-size: 100px;</a:t>
            </a:r>
          </a:p>
          <a:p>
            <a:pPr marL="400050" lvl="1" indent="0">
              <a:buFont typeface="Arial" panose="020B0604020202020204" pitchFamily="34" charset="0"/>
              <a:buNone/>
            </a:pPr>
            <a:r>
              <a:rPr lang="en-US" sz="3100" b="1" dirty="0">
                <a:latin typeface="Arial" panose="020B0604020202020204" pitchFamily="34" charset="0"/>
                <a:cs typeface="Arial" panose="020B0604020202020204" pitchFamily="34" charset="0"/>
              </a:rPr>
              <a:t>	color: blue;</a:t>
            </a:r>
          </a:p>
          <a:p>
            <a:pPr marL="400050" lvl="1" indent="0">
              <a:buFont typeface="Arial" panose="020B0604020202020204" pitchFamily="34" charset="0"/>
              <a:buNone/>
            </a:pPr>
            <a:r>
              <a:rPr lang="en-US" sz="3100" b="1" dirty="0">
                <a:latin typeface="Arial" panose="020B0604020202020204" pitchFamily="34" charset="0"/>
                <a:cs typeface="Arial" panose="020B0604020202020204" pitchFamily="34" charset="0"/>
              </a:rPr>
              <a:t>}</a:t>
            </a:r>
          </a:p>
          <a:p>
            <a:pPr marL="400050" lvl="1" indent="0">
              <a:buFont typeface="Arial" panose="020B0604020202020204" pitchFamily="34" charset="0"/>
              <a:buNone/>
            </a:pPr>
            <a:endParaRPr lang="en-US" sz="3900" b="1"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38893181"/>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Key CSS Attributes</a:t>
            </a:r>
          </a:p>
        </p:txBody>
      </p:sp>
      <p:sp>
        <p:nvSpPr>
          <p:cNvPr id="4" name="Content Placeholder 2"/>
          <p:cNvSpPr txBox="1">
            <a:spLocks/>
          </p:cNvSpPr>
          <p:nvPr/>
        </p:nvSpPr>
        <p:spPr>
          <a:xfrm>
            <a:off x="457200" y="783753"/>
            <a:ext cx="8153400" cy="5151884"/>
          </a:xfrm>
          <a:prstGeom prst="rect">
            <a:avLst/>
          </a:prstGeom>
        </p:spPr>
        <p:txBody>
          <a:bodyPr numCol="1">
            <a:normAutofit fontScale="85000" lnSpcReduction="20000"/>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sz="2200" b="1" u="sng" dirty="0">
                <a:latin typeface="Arial" panose="020B0604020202020204" pitchFamily="34" charset="0"/>
                <a:cs typeface="Arial" panose="020B0604020202020204" pitchFamily="34" charset="0"/>
              </a:rPr>
              <a:t>Font / Color:</a:t>
            </a:r>
          </a:p>
          <a:p>
            <a:r>
              <a:rPr lang="en-US" sz="2200" b="1" dirty="0">
                <a:latin typeface="Arial" panose="020B0604020202020204" pitchFamily="34" charset="0"/>
                <a:cs typeface="Arial" panose="020B0604020202020204" pitchFamily="34" charset="0"/>
              </a:rPr>
              <a:t>color</a:t>
            </a:r>
            <a:r>
              <a:rPr lang="en-US" sz="2200" dirty="0">
                <a:latin typeface="Arial" panose="020B0604020202020204" pitchFamily="34" charset="0"/>
                <a:cs typeface="Arial" panose="020B0604020202020204" pitchFamily="34" charset="0"/>
              </a:rPr>
              <a:t>: Sets color of text.</a:t>
            </a:r>
          </a:p>
          <a:p>
            <a:r>
              <a:rPr lang="en-US" sz="2200" b="1" dirty="0">
                <a:latin typeface="Arial" panose="020B0604020202020204" pitchFamily="34" charset="0"/>
                <a:cs typeface="Arial" panose="020B0604020202020204" pitchFamily="34" charset="0"/>
              </a:rPr>
              <a:t>font-size</a:t>
            </a:r>
            <a:r>
              <a:rPr lang="en-US" sz="2200" dirty="0">
                <a:latin typeface="Arial" panose="020B0604020202020204" pitchFamily="34" charset="0"/>
                <a:cs typeface="Arial" panose="020B0604020202020204" pitchFamily="34" charset="0"/>
              </a:rPr>
              <a:t>: Sets size of the font.</a:t>
            </a:r>
          </a:p>
          <a:p>
            <a:r>
              <a:rPr lang="en-US" sz="2200" b="1" dirty="0">
                <a:latin typeface="Arial" panose="020B0604020202020204" pitchFamily="34" charset="0"/>
                <a:cs typeface="Arial" panose="020B0604020202020204" pitchFamily="34" charset="0"/>
              </a:rPr>
              <a:t>font-style</a:t>
            </a:r>
            <a:r>
              <a:rPr lang="en-US" sz="2200" dirty="0">
                <a:latin typeface="Arial" panose="020B0604020202020204" pitchFamily="34" charset="0"/>
                <a:cs typeface="Arial" panose="020B0604020202020204" pitchFamily="34" charset="0"/>
              </a:rPr>
              <a:t>: Sets italics.</a:t>
            </a:r>
          </a:p>
          <a:p>
            <a:r>
              <a:rPr lang="en-US" sz="2200" b="1" dirty="0">
                <a:latin typeface="Arial" panose="020B0604020202020204" pitchFamily="34" charset="0"/>
                <a:cs typeface="Arial" panose="020B0604020202020204" pitchFamily="34" charset="0"/>
              </a:rPr>
              <a:t>font-weight</a:t>
            </a:r>
            <a:r>
              <a:rPr lang="en-US" sz="2200" dirty="0">
                <a:latin typeface="Arial" panose="020B0604020202020204" pitchFamily="34" charset="0"/>
                <a:cs typeface="Arial" panose="020B0604020202020204" pitchFamily="34" charset="0"/>
              </a:rPr>
              <a:t>: Sets bold.</a:t>
            </a:r>
          </a:p>
          <a:p>
            <a:pPr marL="0" indent="0">
              <a:buFont typeface="Arial" panose="020B0604020202020204" pitchFamily="34" charset="0"/>
              <a:buNone/>
            </a:pPr>
            <a:endParaRPr lang="en-US" sz="2200" b="1"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2200" b="1" u="sng" dirty="0">
                <a:latin typeface="Arial" panose="020B0604020202020204" pitchFamily="34" charset="0"/>
                <a:cs typeface="Arial" panose="020B0604020202020204" pitchFamily="34" charset="0"/>
              </a:rPr>
              <a:t>Alignment / Spacing:</a:t>
            </a:r>
          </a:p>
          <a:p>
            <a:r>
              <a:rPr lang="en-US" sz="2200" b="1" dirty="0">
                <a:latin typeface="Arial" panose="020B0604020202020204" pitchFamily="34" charset="0"/>
                <a:cs typeface="Arial" panose="020B0604020202020204" pitchFamily="34" charset="0"/>
              </a:rPr>
              <a:t>padding (top/right/bottom/left): </a:t>
            </a:r>
            <a:r>
              <a:rPr lang="en-US" sz="2200" dirty="0">
                <a:latin typeface="Arial" panose="020B0604020202020204" pitchFamily="34" charset="0"/>
                <a:cs typeface="Arial" panose="020B0604020202020204" pitchFamily="34" charset="0"/>
              </a:rPr>
              <a:t>Adds space between element and its own border.</a:t>
            </a:r>
          </a:p>
          <a:p>
            <a:endParaRPr lang="en-US" sz="2200" b="1" dirty="0">
              <a:latin typeface="Arial" panose="020B0604020202020204" pitchFamily="34" charset="0"/>
              <a:cs typeface="Arial" panose="020B0604020202020204" pitchFamily="34" charset="0"/>
            </a:endParaRPr>
          </a:p>
          <a:p>
            <a:r>
              <a:rPr lang="en-US" sz="2200" b="1">
                <a:latin typeface="Arial" panose="020B0604020202020204" pitchFamily="34" charset="0"/>
                <a:cs typeface="Arial" panose="020B0604020202020204" pitchFamily="34" charset="0"/>
              </a:rPr>
              <a:t>margin (top/right/bottom/left</a:t>
            </a:r>
            <a:r>
              <a:rPr lang="en-US" sz="2200" b="1" dirty="0">
                <a:latin typeface="Arial" panose="020B0604020202020204" pitchFamily="34" charset="0"/>
                <a:cs typeface="Arial" panose="020B0604020202020204" pitchFamily="34" charset="0"/>
              </a:rPr>
              <a:t>): </a:t>
            </a:r>
            <a:r>
              <a:rPr lang="en-US" sz="2200" dirty="0">
                <a:latin typeface="Arial" panose="020B0604020202020204" pitchFamily="34" charset="0"/>
                <a:cs typeface="Arial" panose="020B0604020202020204" pitchFamily="34" charset="0"/>
              </a:rPr>
              <a:t>Adds space between element and surrounding elements.</a:t>
            </a:r>
          </a:p>
          <a:p>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float: </a:t>
            </a:r>
            <a:r>
              <a:rPr lang="en-US" sz="2200" dirty="0">
                <a:latin typeface="Arial" panose="020B0604020202020204" pitchFamily="34" charset="0"/>
                <a:cs typeface="Arial" panose="020B0604020202020204" pitchFamily="34" charset="0"/>
              </a:rPr>
              <a:t>Forces elements to the sides, centers, or tops.</a:t>
            </a:r>
          </a:p>
          <a:p>
            <a:pPr marL="0" indent="0">
              <a:buFont typeface="Arial" panose="020B0604020202020204" pitchFamily="34" charset="0"/>
              <a:buNone/>
            </a:pPr>
            <a:endParaRPr lang="en-US" sz="2200" b="1"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2200" b="1" u="sng" dirty="0">
                <a:latin typeface="Arial" panose="020B0604020202020204" pitchFamily="34" charset="0"/>
                <a:cs typeface="Arial" panose="020B0604020202020204" pitchFamily="34" charset="0"/>
              </a:rPr>
              <a:t>Background: </a:t>
            </a:r>
          </a:p>
          <a:p>
            <a:r>
              <a:rPr lang="en-US" sz="2200" b="1" dirty="0">
                <a:latin typeface="Arial" panose="020B0604020202020204" pitchFamily="34" charset="0"/>
                <a:cs typeface="Arial" panose="020B0604020202020204" pitchFamily="34" charset="0"/>
              </a:rPr>
              <a:t>background-color: </a:t>
            </a:r>
            <a:r>
              <a:rPr lang="en-US" sz="2200" dirty="0">
                <a:latin typeface="Arial" panose="020B0604020202020204" pitchFamily="34" charset="0"/>
                <a:cs typeface="Arial" panose="020B0604020202020204" pitchFamily="34" charset="0"/>
              </a:rPr>
              <a:t>sets background color.</a:t>
            </a:r>
          </a:p>
          <a:p>
            <a:r>
              <a:rPr lang="en-US" sz="2200" b="1" dirty="0">
                <a:latin typeface="Arial" panose="020B0604020202020204" pitchFamily="34" charset="0"/>
                <a:cs typeface="Arial" panose="020B0604020202020204" pitchFamily="34" charset="0"/>
              </a:rPr>
              <a:t>background-image: </a:t>
            </a:r>
            <a:r>
              <a:rPr lang="en-US" sz="2200" dirty="0">
                <a:latin typeface="Arial" panose="020B0604020202020204" pitchFamily="34" charset="0"/>
                <a:cs typeface="Arial" panose="020B0604020202020204" pitchFamily="34" charset="0"/>
              </a:rPr>
              <a:t>sets background image.</a:t>
            </a:r>
          </a:p>
          <a:p>
            <a:endParaRPr lang="en-US" sz="2200" b="1" dirty="0">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US" sz="2200" b="1" u="sng" dirty="0">
              <a:latin typeface="Arial" panose="020B0604020202020204" pitchFamily="34" charset="0"/>
              <a:cs typeface="Arial" panose="020B0604020202020204" pitchFamily="34" charset="0"/>
            </a:endParaRPr>
          </a:p>
          <a:p>
            <a:endParaRPr lang="en-US" sz="2200" b="1"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70204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Powerful Duo</a:t>
            </a:r>
          </a:p>
        </p:txBody>
      </p:sp>
      <p:sp>
        <p:nvSpPr>
          <p:cNvPr id="5" name="Content Placeholder 2"/>
          <p:cNvSpPr txBox="1">
            <a:spLocks/>
          </p:cNvSpPr>
          <p:nvPr/>
        </p:nvSpPr>
        <p:spPr>
          <a:xfrm>
            <a:off x="443345" y="1981200"/>
            <a:ext cx="8229600" cy="3124200"/>
          </a:xfrm>
          <a:prstGeom prst="rect">
            <a:avLst/>
          </a:prstGeom>
        </p:spPr>
        <p:txBody>
          <a:bodyPr vert="horz" lIns="91440" tIns="45720" rIns="91440" bIns="45720" numCol="1" rtlCol="0">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sz="2800" dirty="0">
                <a:latin typeface="Arial" panose="020B0604020202020204" pitchFamily="34" charset="0"/>
                <a:cs typeface="Arial" panose="020B0604020202020204" pitchFamily="34" charset="0"/>
              </a:rPr>
              <a:t>Believe it or not, HTML / CSS is all you need </a:t>
            </a:r>
          </a:p>
          <a:p>
            <a:pPr marL="0" indent="0" algn="ctr">
              <a:buFont typeface="Arial" panose="020B0604020202020204" pitchFamily="34" charset="0"/>
              <a:buNone/>
            </a:pPr>
            <a:r>
              <a:rPr lang="en-US" sz="2800" dirty="0">
                <a:latin typeface="Arial" panose="020B0604020202020204" pitchFamily="34" charset="0"/>
                <a:cs typeface="Arial" panose="020B0604020202020204" pitchFamily="34" charset="0"/>
              </a:rPr>
              <a:t>to develop a vivid, full-blown website. </a:t>
            </a:r>
          </a:p>
          <a:p>
            <a:pPr marL="0" indent="0" algn="ctr">
              <a:buFont typeface="Arial" panose="020B0604020202020204" pitchFamily="34" charset="0"/>
              <a:buNone/>
            </a:pPr>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869782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DEMO</a:t>
            </a:r>
          </a:p>
        </p:txBody>
      </p:sp>
      <p:sp>
        <p:nvSpPr>
          <p:cNvPr id="4" name="Title 1"/>
          <p:cNvSpPr txBox="1">
            <a:spLocks/>
          </p:cNvSpPr>
          <p:nvPr/>
        </p:nvSpPr>
        <p:spPr>
          <a:xfrm>
            <a:off x="304800" y="1447800"/>
            <a:ext cx="8534400" cy="3429000"/>
          </a:xfrm>
          <a:prstGeom prst="rect">
            <a:avLst/>
          </a:prstGeom>
          <a:ln>
            <a:solidFill>
              <a:schemeClr val="accent1"/>
            </a:solidFill>
          </a:ln>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B0604020202020204" pitchFamily="34" charset="0"/>
                <a:ea typeface="Roboto" panose="02000000000000000000" pitchFamily="2" charset="0"/>
                <a:cs typeface="Arial" panose="020B0604020202020204" pitchFamily="34" charset="0"/>
              </a:rPr>
              <a:t>Instructor: Demo </a:t>
            </a:r>
          </a:p>
          <a:p>
            <a:r>
              <a:rPr lang="en-US" sz="2800" i="1" dirty="0">
                <a:latin typeface="Arial" panose="020B0604020202020204" pitchFamily="34" charset="0"/>
                <a:ea typeface="Roboto" panose="02000000000000000000" pitchFamily="2" charset="0"/>
                <a:cs typeface="Arial" panose="020B0604020202020204" pitchFamily="34" charset="0"/>
              </a:rPr>
              <a:t>(quickexample_internalcss.html | 2-BasicCSS) </a:t>
            </a:r>
          </a:p>
        </p:txBody>
      </p:sp>
    </p:spTree>
    <p:extLst>
      <p:ext uri="{BB962C8B-B14F-4D97-AF65-F5344CB8AC3E}">
        <p14:creationId xmlns:p14="http://schemas.microsoft.com/office/powerpoint/2010/main" val="169614947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&gt; YOUR TURN!</a:t>
            </a:r>
          </a:p>
        </p:txBody>
      </p:sp>
      <p:sp>
        <p:nvSpPr>
          <p:cNvPr id="4" name="Rectangle 3"/>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6" name="TextBox 5"/>
          <p:cNvSpPr txBox="1"/>
          <p:nvPr/>
        </p:nvSpPr>
        <p:spPr>
          <a:xfrm>
            <a:off x="304800" y="914400"/>
            <a:ext cx="8686800" cy="3046988"/>
          </a:xfrm>
          <a:prstGeom prst="rect">
            <a:avLst/>
          </a:prstGeom>
          <a:noFill/>
        </p:spPr>
        <p:txBody>
          <a:bodyPr wrap="square" numCol="1" rtlCol="0">
            <a:spAutoFit/>
          </a:bodyPr>
          <a:lstStyle/>
          <a:p>
            <a:r>
              <a:rPr lang="en-US" sz="2400" b="1" dirty="0">
                <a:latin typeface="Arial" panose="020B0604020202020204" pitchFamily="34" charset="0"/>
                <a:ea typeface="Roboto" pitchFamily="2" charset="0"/>
                <a:cs typeface="Arial" panose="020B0604020202020204" pitchFamily="34" charset="0"/>
              </a:rPr>
              <a:t>Assignment</a:t>
            </a:r>
          </a:p>
          <a:p>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In this activity, you’ll upgrade your previous HTML bio-page using CSS style rules. Once you’re done, commit and push up your changes to GitHub.</a:t>
            </a:r>
          </a:p>
          <a:p>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We’ll send you additional instructions via Slack.</a:t>
            </a:r>
          </a:p>
          <a:p>
            <a:endParaRPr lang="en-US" sz="2400" dirty="0">
              <a:latin typeface="Arial" panose="020B0604020202020204" pitchFamily="34" charset="0"/>
              <a:ea typeface="Roboto" pitchFamily="2" charset="0"/>
              <a:cs typeface="Arial" panose="020B0604020202020204" pitchFamily="34" charset="0"/>
            </a:endParaRPr>
          </a:p>
        </p:txBody>
      </p:sp>
      <p:sp>
        <p:nvSpPr>
          <p:cNvPr id="5" name="TextBox 4"/>
          <p:cNvSpPr txBox="1"/>
          <p:nvPr/>
        </p:nvSpPr>
        <p:spPr>
          <a:xfrm>
            <a:off x="2590800" y="124825"/>
            <a:ext cx="64008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3-HTML_CSS_Layout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20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69981231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&gt; YOUR TURN!</a:t>
            </a:r>
          </a:p>
        </p:txBody>
      </p:sp>
      <p:pic>
        <p:nvPicPr>
          <p:cNvPr id="6" name="Picture 5"/>
          <p:cNvPicPr>
            <a:picLocks noChangeAspect="1"/>
          </p:cNvPicPr>
          <p:nvPr/>
        </p:nvPicPr>
        <p:blipFill>
          <a:blip r:embed="rId3"/>
          <a:stretch>
            <a:fillRect/>
          </a:stretch>
        </p:blipFill>
        <p:spPr>
          <a:xfrm>
            <a:off x="304800" y="914400"/>
            <a:ext cx="8455742" cy="3276600"/>
          </a:xfrm>
          <a:prstGeom prst="rect">
            <a:avLst/>
          </a:prstGeom>
        </p:spPr>
      </p:pic>
    </p:spTree>
    <p:extLst>
      <p:ext uri="{BB962C8B-B14F-4D97-AF65-F5344CB8AC3E}">
        <p14:creationId xmlns:p14="http://schemas.microsoft.com/office/powerpoint/2010/main" val="32004908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Today’s Class!</a:t>
            </a:r>
          </a:p>
        </p:txBody>
      </p:sp>
    </p:spTree>
    <p:extLst>
      <p:ext uri="{BB962C8B-B14F-4D97-AF65-F5344CB8AC3E}">
        <p14:creationId xmlns:p14="http://schemas.microsoft.com/office/powerpoint/2010/main" val="1224868229"/>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Video Walkthrough!!</a:t>
            </a:r>
          </a:p>
        </p:txBody>
      </p:sp>
      <p:pic>
        <p:nvPicPr>
          <p:cNvPr id="3" name="Picture 2"/>
          <p:cNvPicPr>
            <a:picLocks noChangeAspect="1"/>
          </p:cNvPicPr>
          <p:nvPr/>
        </p:nvPicPr>
        <p:blipFill>
          <a:blip r:embed="rId3"/>
          <a:stretch>
            <a:fillRect/>
          </a:stretch>
        </p:blipFill>
        <p:spPr>
          <a:xfrm>
            <a:off x="457200" y="838200"/>
            <a:ext cx="8229600" cy="4752975"/>
          </a:xfrm>
          <a:prstGeom prst="rect">
            <a:avLst/>
          </a:prstGeom>
        </p:spPr>
      </p:pic>
      <p:sp>
        <p:nvSpPr>
          <p:cNvPr id="5" name="Rectangle 4"/>
          <p:cNvSpPr/>
          <p:nvPr/>
        </p:nvSpPr>
        <p:spPr>
          <a:xfrm>
            <a:off x="457200" y="5638800"/>
            <a:ext cx="8229600" cy="923330"/>
          </a:xfrm>
          <a:prstGeom prst="rect">
            <a:avLst/>
          </a:prstGeom>
        </p:spPr>
        <p:txBody>
          <a:bodyPr wrap="square" numCol="1">
            <a:spAutoFit/>
          </a:bodyPr>
          <a:lstStyle/>
          <a:p>
            <a:r>
              <a:rPr lang="en-US" dirty="0">
                <a:latin typeface="Arial" charset="0"/>
                <a:ea typeface="Arial" charset="0"/>
                <a:cs typeface="Arial" charset="0"/>
                <a:hlinkClick r:id="rId4"/>
              </a:rPr>
              <a:t>https://www.youtube.com/watch?v=kMBinXTCrXI&amp;list=PLgJ8UgkiorCnMLsUevoQRxH8t9bt7ne14&amp;index=2</a:t>
            </a:r>
            <a:endParaRPr lang="en-US" dirty="0">
              <a:latin typeface="Arial" charset="0"/>
              <a:ea typeface="Arial" charset="0"/>
              <a:cs typeface="Arial" charset="0"/>
            </a:endParaRPr>
          </a:p>
          <a:p>
            <a:endParaRPr lang="en-US" dirty="0">
              <a:latin typeface="Arial" charset="0"/>
              <a:ea typeface="Arial" charset="0"/>
              <a:cs typeface="Arial" charset="0"/>
            </a:endParaRPr>
          </a:p>
        </p:txBody>
      </p:sp>
    </p:spTree>
    <p:extLst>
      <p:ext uri="{BB962C8B-B14F-4D97-AF65-F5344CB8AC3E}">
        <p14:creationId xmlns:p14="http://schemas.microsoft.com/office/powerpoint/2010/main" val="122193178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Still a Bit Confused?</a:t>
            </a:r>
          </a:p>
        </p:txBody>
      </p:sp>
      <p:sp>
        <p:nvSpPr>
          <p:cNvPr id="4" name="TextBox 3"/>
          <p:cNvSpPr txBox="1"/>
          <p:nvPr/>
        </p:nvSpPr>
        <p:spPr>
          <a:xfrm>
            <a:off x="381000" y="914400"/>
            <a:ext cx="8001000" cy="5078313"/>
          </a:xfrm>
          <a:prstGeom prst="rect">
            <a:avLst/>
          </a:prstGeom>
          <a:noFill/>
        </p:spPr>
        <p:txBody>
          <a:bodyPr wrap="square" numCol="1" rtlCol="0">
            <a:spAutoFit/>
          </a:bodyPr>
          <a:lstStyle/>
          <a:p>
            <a:r>
              <a:rPr lang="en-US" dirty="0"/>
              <a:t>Remember! We’ve got video guides for key activities like that last one.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If you feel like you are EVER falling behind, use those online walkthroughs to help catch back up. They are made to be easy to understand.</a:t>
            </a:r>
          </a:p>
          <a:p>
            <a:endParaRPr lang="en-US" dirty="0"/>
          </a:p>
          <a:p>
            <a:r>
              <a:rPr lang="en-US" dirty="0"/>
              <a:t>Still having trouble? Send your instructor or one of your TAs a message!</a:t>
            </a:r>
          </a:p>
          <a:p>
            <a:r>
              <a:rPr lang="en-US" dirty="0"/>
              <a:t>We are here to help you out in whatever way we can! </a:t>
            </a:r>
          </a:p>
        </p:txBody>
      </p:sp>
      <p:pic>
        <p:nvPicPr>
          <p:cNvPr id="5" name="kMBinXTCrXI"/>
          <p:cNvPicPr>
            <a:picLocks noRot="1" noChangeAspect="1"/>
          </p:cNvPicPr>
          <p:nvPr>
            <a:videoFile r:link="rId1"/>
          </p:nvPr>
        </p:nvPicPr>
        <p:blipFill>
          <a:blip r:embed="rId4"/>
          <a:stretch>
            <a:fillRect/>
          </a:stretch>
        </p:blipFill>
        <p:spPr>
          <a:xfrm>
            <a:off x="2209800" y="1600200"/>
            <a:ext cx="4572000" cy="2571750"/>
          </a:xfrm>
          <a:prstGeom prst="rect">
            <a:avLst/>
          </a:prstGeom>
        </p:spPr>
      </p:pic>
    </p:spTree>
    <p:extLst>
      <p:ext uri="{BB962C8B-B14F-4D97-AF65-F5344CB8AC3E}">
        <p14:creationId xmlns:p14="http://schemas.microsoft.com/office/powerpoint/2010/main" val="1544986110"/>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p:cTn id="7" fill="hold" display="0">
                  <p:stCondLst>
                    <p:cond delay="indefinite"/>
                  </p:stCondLst>
                </p:cTn>
                <p:tgtEl>
                  <p:spTgt spid="5"/>
                </p:tgtEl>
              </p:cMediaNode>
            </p:video>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705600" cy="653854"/>
          </a:xfrm>
        </p:spPr>
        <p:txBody>
          <a:bodyPr numCol="1">
            <a:normAutofit/>
          </a:bodyPr>
          <a:lstStyle/>
          <a:p>
            <a:r>
              <a:rPr lang="en-US" dirty="0"/>
              <a:t>If you didn’t get it before, do you now?</a:t>
            </a:r>
            <a:endParaRPr lang="en-US" i="1" dirty="0"/>
          </a:p>
        </p:txBody>
      </p:sp>
      <p:pic>
        <p:nvPicPr>
          <p:cNvPr id="4" name="Picture 3"/>
          <p:cNvPicPr>
            <a:picLocks noChangeAspect="1"/>
          </p:cNvPicPr>
          <p:nvPr/>
        </p:nvPicPr>
        <p:blipFill>
          <a:blip r:embed="rId3"/>
          <a:stretch>
            <a:fillRect/>
          </a:stretch>
        </p:blipFill>
        <p:spPr>
          <a:xfrm>
            <a:off x="127000" y="889000"/>
            <a:ext cx="8890000" cy="5080000"/>
          </a:xfrm>
          <a:prstGeom prst="rect">
            <a:avLst/>
          </a:prstGeom>
        </p:spPr>
      </p:pic>
    </p:spTree>
    <p:extLst>
      <p:ext uri="{BB962C8B-B14F-4D97-AF65-F5344CB8AC3E}">
        <p14:creationId xmlns:p14="http://schemas.microsoft.com/office/powerpoint/2010/main" val="125870121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Recap + Questions</a:t>
            </a:r>
          </a:p>
        </p:txBody>
      </p:sp>
    </p:spTree>
    <p:extLst>
      <p:ext uri="{BB962C8B-B14F-4D97-AF65-F5344CB8AC3E}">
        <p14:creationId xmlns:p14="http://schemas.microsoft.com/office/powerpoint/2010/main" val="224758462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Today’s Objectives</a:t>
            </a:r>
          </a:p>
        </p:txBody>
      </p:sp>
      <p:sp>
        <p:nvSpPr>
          <p:cNvPr id="4" name="Shape 70"/>
          <p:cNvSpPr txBox="1">
            <a:spLocks/>
          </p:cNvSpPr>
          <p:nvPr/>
        </p:nvSpPr>
        <p:spPr>
          <a:xfrm>
            <a:off x="98425" y="1066800"/>
            <a:ext cx="8947150" cy="4495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1800" dirty="0">
                <a:latin typeface="Arial" panose="020B0604020202020204" pitchFamily="34" charset="0"/>
                <a:cs typeface="Arial" panose="020B0604020202020204" pitchFamily="34" charset="0"/>
              </a:rPr>
              <a:t>Students will understand the importance of </a:t>
            </a:r>
            <a:r>
              <a:rPr lang="en-US" sz="1800" dirty="0" err="1">
                <a:latin typeface="Arial" panose="020B0604020202020204" pitchFamily="34" charset="0"/>
                <a:cs typeface="Arial" panose="020B0604020202020204" pitchFamily="34" charset="0"/>
              </a:rPr>
              <a:t>Git</a:t>
            </a:r>
            <a:r>
              <a:rPr lang="en-US" sz="1800" dirty="0">
                <a:latin typeface="Arial" panose="020B0604020202020204" pitchFamily="34" charset="0"/>
                <a:cs typeface="Arial" panose="020B0604020202020204" pitchFamily="34" charset="0"/>
              </a:rPr>
              <a:t> Version Control and of how to use it.</a:t>
            </a: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Students will create GitHub Repositories, push code into them, and share with class.</a:t>
            </a: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Students will make more HTML documents.</a:t>
            </a: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Students will learn to properly use basic HTML tags.</a:t>
            </a: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Students will implement basic CSS styling to HTML documents. </a:t>
            </a:r>
          </a:p>
        </p:txBody>
      </p:sp>
    </p:spTree>
    <p:extLst>
      <p:ext uri="{BB962C8B-B14F-4D97-AF65-F5344CB8AC3E}">
        <p14:creationId xmlns:p14="http://schemas.microsoft.com/office/powerpoint/2010/main" val="204226302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Know Thyself</a:t>
            </a:r>
          </a:p>
        </p:txBody>
      </p:sp>
      <p:sp>
        <p:nvSpPr>
          <p:cNvPr id="5" name="Shape 70"/>
          <p:cNvSpPr txBox="1">
            <a:spLocks/>
          </p:cNvSpPr>
          <p:nvPr/>
        </p:nvSpPr>
        <p:spPr>
          <a:xfrm>
            <a:off x="304799" y="1066800"/>
            <a:ext cx="8740775" cy="4495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None/>
            </a:pPr>
            <a:r>
              <a:rPr lang="en-US" sz="2000" b="1" dirty="0">
                <a:latin typeface="Arial" panose="020B0604020202020204" pitchFamily="34" charset="0"/>
                <a:cs typeface="Arial" panose="020B0604020202020204" pitchFamily="34" charset="0"/>
              </a:rPr>
              <a:t>If you are a </a:t>
            </a:r>
            <a:r>
              <a:rPr lang="en-US" sz="2000" b="1" i="1" dirty="0">
                <a:latin typeface="Arial" panose="020B0604020202020204" pitchFamily="34" charset="0"/>
                <a:cs typeface="Arial" panose="020B0604020202020204" pitchFamily="34" charset="0"/>
              </a:rPr>
              <a:t>complete</a:t>
            </a:r>
            <a:r>
              <a:rPr lang="en-US" sz="2000" b="1" dirty="0">
                <a:latin typeface="Arial" panose="020B0604020202020204" pitchFamily="34" charset="0"/>
                <a:cs typeface="Arial" panose="020B0604020202020204" pitchFamily="34" charset="0"/>
              </a:rPr>
              <a:t> beginner to HTML/CSS and Coding:</a:t>
            </a:r>
          </a:p>
          <a:p>
            <a:r>
              <a:rPr lang="en-US" sz="1800" dirty="0">
                <a:latin typeface="Arial" panose="020B0604020202020204" pitchFamily="34" charset="0"/>
                <a:cs typeface="Arial" panose="020B0604020202020204" pitchFamily="34" charset="0"/>
              </a:rPr>
              <a:t>Continue getting comfortable with HTML. </a:t>
            </a:r>
          </a:p>
          <a:p>
            <a:r>
              <a:rPr lang="en-US" sz="1800" dirty="0">
                <a:latin typeface="Arial" panose="020B0604020202020204" pitchFamily="34" charset="0"/>
                <a:cs typeface="Arial" panose="020B0604020202020204" pitchFamily="34" charset="0"/>
              </a:rPr>
              <a:t>Be able to completely write a basic HTML document (like in last class).</a:t>
            </a:r>
          </a:p>
          <a:p>
            <a:r>
              <a:rPr lang="en-US" sz="1800" dirty="0">
                <a:latin typeface="Arial" panose="020B0604020202020204" pitchFamily="34" charset="0"/>
                <a:cs typeface="Arial" panose="020B0604020202020204" pitchFamily="34" charset="0"/>
              </a:rPr>
              <a:t>Understand what CSS is, what it’s for, and how it works with HTML.</a:t>
            </a:r>
          </a:p>
          <a:p>
            <a:r>
              <a:rPr lang="en-US" sz="1800" i="1" dirty="0">
                <a:latin typeface="Arial" panose="020B0604020202020204" pitchFamily="34" charset="0"/>
                <a:cs typeface="Arial" panose="020B0604020202020204" pitchFamily="34" charset="0"/>
              </a:rPr>
              <a:t>Be able to use </a:t>
            </a:r>
            <a:r>
              <a:rPr lang="en-US" sz="1800" i="1" dirty="0" err="1">
                <a:latin typeface="Arial" panose="020B0604020202020204" pitchFamily="34" charset="0"/>
                <a:cs typeface="Arial" panose="020B0604020202020204" pitchFamily="34" charset="0"/>
              </a:rPr>
              <a:t>Git</a:t>
            </a:r>
            <a:r>
              <a:rPr lang="en-US" sz="1800" i="1" dirty="0">
                <a:latin typeface="Arial" panose="020B0604020202020204" pitchFamily="34" charset="0"/>
                <a:cs typeface="Arial" panose="020B0604020202020204" pitchFamily="34" charset="0"/>
              </a:rPr>
              <a:t> and GitHub to upload code.</a:t>
            </a:r>
          </a:p>
          <a:p>
            <a:pPr marL="0" indent="0">
              <a:buNone/>
            </a:pPr>
            <a:endParaRPr lang="en-US" sz="2000" b="1" dirty="0">
              <a:latin typeface="Arial" panose="020B0604020202020204" pitchFamily="34" charset="0"/>
              <a:cs typeface="Arial" panose="020B0604020202020204" pitchFamily="34" charset="0"/>
            </a:endParaRPr>
          </a:p>
          <a:p>
            <a:pPr marL="0" indent="0">
              <a:buNone/>
            </a:pPr>
            <a:r>
              <a:rPr lang="en-US" sz="2000" b="1" dirty="0">
                <a:latin typeface="Arial" panose="020B0604020202020204" pitchFamily="34" charset="0"/>
                <a:cs typeface="Arial" panose="020B0604020202020204" pitchFamily="34" charset="0"/>
              </a:rPr>
              <a:t>If you’ve had past exposure and felt comfortable with the last lesson:</a:t>
            </a:r>
          </a:p>
          <a:p>
            <a:r>
              <a:rPr lang="en-US" sz="1800" dirty="0">
                <a:latin typeface="Arial" panose="020B0604020202020204" pitchFamily="34" charset="0"/>
                <a:cs typeface="Arial" panose="020B0604020202020204" pitchFamily="34" charset="0"/>
              </a:rPr>
              <a:t>Aim to build up your skills. Clear up any questions or confusions about HTML.</a:t>
            </a:r>
          </a:p>
          <a:p>
            <a:r>
              <a:rPr lang="en-US" sz="1800" dirty="0">
                <a:latin typeface="Arial" panose="020B0604020202020204" pitchFamily="34" charset="0"/>
                <a:cs typeface="Arial" panose="020B0604020202020204" pitchFamily="34" charset="0"/>
              </a:rPr>
              <a:t>Become knowledgeable about a wider range of HTML and CSS tags.</a:t>
            </a:r>
          </a:p>
          <a:p>
            <a:r>
              <a:rPr lang="en-US" sz="1800" dirty="0">
                <a:latin typeface="Arial" panose="020B0604020202020204" pitchFamily="34" charset="0"/>
                <a:cs typeface="Arial" panose="020B0604020202020204" pitchFamily="34" charset="0"/>
              </a:rPr>
              <a:t>Be able to selectively apply CSS to specific HTML elements.  </a:t>
            </a:r>
          </a:p>
          <a:p>
            <a:r>
              <a:rPr lang="en-US" sz="1800" i="1" dirty="0">
                <a:latin typeface="Arial" panose="020B0604020202020204" pitchFamily="34" charset="0"/>
                <a:cs typeface="Arial" panose="020B0604020202020204" pitchFamily="34" charset="0"/>
              </a:rPr>
              <a:t>Be able to use </a:t>
            </a:r>
            <a:r>
              <a:rPr lang="en-US" sz="1800" i="1" dirty="0" err="1">
                <a:latin typeface="Arial" panose="020B0604020202020204" pitchFamily="34" charset="0"/>
                <a:cs typeface="Arial" panose="020B0604020202020204" pitchFamily="34" charset="0"/>
              </a:rPr>
              <a:t>Git</a:t>
            </a:r>
            <a:r>
              <a:rPr lang="en-US" sz="1800" i="1" dirty="0">
                <a:latin typeface="Arial" panose="020B0604020202020204" pitchFamily="34" charset="0"/>
                <a:cs typeface="Arial" panose="020B0604020202020204" pitchFamily="34" charset="0"/>
              </a:rPr>
              <a:t> and GitHub to upload code. </a:t>
            </a:r>
          </a:p>
        </p:txBody>
      </p:sp>
    </p:spTree>
    <p:extLst>
      <p:ext uri="{BB962C8B-B14F-4D97-AF65-F5344CB8AC3E}">
        <p14:creationId xmlns:p14="http://schemas.microsoft.com/office/powerpoint/2010/main" val="34330989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UCF -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utgers -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UTAust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10232</TotalTime>
  <Words>2401</Words>
  <Application>Microsoft Office PowerPoint</Application>
  <PresentationFormat>On-screen Show (4:3)</PresentationFormat>
  <Paragraphs>496</Paragraphs>
  <Slides>73</Slides>
  <Notes>73</Notes>
  <HiddenSlides>0</HiddenSlides>
  <MMClips>2</MMClips>
  <ScaleCrop>false</ScaleCrop>
  <HeadingPairs>
    <vt:vector size="8" baseType="variant">
      <vt:variant>
        <vt:lpstr>Fonts Used</vt:lpstr>
      </vt:variant>
      <vt:variant>
        <vt:i4>4</vt:i4>
      </vt:variant>
      <vt:variant>
        <vt:lpstr>Theme</vt:lpstr>
      </vt:variant>
      <vt:variant>
        <vt:i4>5</vt:i4>
      </vt:variant>
      <vt:variant>
        <vt:lpstr>Embedded OLE Servers</vt:lpstr>
      </vt:variant>
      <vt:variant>
        <vt:i4>1</vt:i4>
      </vt:variant>
      <vt:variant>
        <vt:lpstr>Slide Titles</vt:lpstr>
      </vt:variant>
      <vt:variant>
        <vt:i4>73</vt:i4>
      </vt:variant>
    </vt:vector>
  </HeadingPairs>
  <TitlesOfParts>
    <vt:vector size="83" baseType="lpstr">
      <vt:lpstr>Arial</vt:lpstr>
      <vt:lpstr>Calibri</vt:lpstr>
      <vt:lpstr>Calibri Light</vt:lpstr>
      <vt:lpstr>Roboto</vt:lpstr>
      <vt:lpstr>UCF - Theme</vt:lpstr>
      <vt:lpstr>1_Unbranded</vt:lpstr>
      <vt:lpstr>Rutgers - Theme</vt:lpstr>
      <vt:lpstr>Unbranded</vt:lpstr>
      <vt:lpstr>UTAustin</vt:lpstr>
      <vt:lpstr>Image</vt:lpstr>
      <vt:lpstr>Git’n Pro with HTML/CSS</vt:lpstr>
      <vt:lpstr>I like to start with something funny…</vt:lpstr>
      <vt:lpstr>It’s Okay! </vt:lpstr>
      <vt:lpstr>Admin Items</vt:lpstr>
      <vt:lpstr>Where to Get Help</vt:lpstr>
      <vt:lpstr>Homework #1 - Assignment</vt:lpstr>
      <vt:lpstr>Today’s Class!</vt:lpstr>
      <vt:lpstr>Today’s Objectives</vt:lpstr>
      <vt:lpstr>Know Thyself</vt:lpstr>
      <vt:lpstr>What / Why Git?</vt:lpstr>
      <vt:lpstr>Collaborative Coding</vt:lpstr>
      <vt:lpstr>A story…</vt:lpstr>
      <vt:lpstr>The Group Project</vt:lpstr>
      <vt:lpstr>The Group Project</vt:lpstr>
      <vt:lpstr>The Group Project</vt:lpstr>
      <vt:lpstr>The Group Project</vt:lpstr>
      <vt:lpstr>The Group Project</vt:lpstr>
      <vt:lpstr>The Group Project</vt:lpstr>
      <vt:lpstr>The Group Project</vt:lpstr>
      <vt:lpstr>The Group Project</vt:lpstr>
      <vt:lpstr>The Group Project</vt:lpstr>
      <vt:lpstr>The Group Project – Tragedy #2</vt:lpstr>
      <vt:lpstr>The Group Project</vt:lpstr>
      <vt:lpstr>The Group Project</vt:lpstr>
      <vt:lpstr>The problems so far:</vt:lpstr>
      <vt:lpstr>Version Control</vt:lpstr>
      <vt:lpstr>Version Control</vt:lpstr>
      <vt:lpstr>The Group Project</vt:lpstr>
      <vt:lpstr>PowerPoint Presentation</vt:lpstr>
      <vt:lpstr>The Group Project – Tragedy 2 (Revisited)</vt:lpstr>
      <vt:lpstr>The Group Project with version control</vt:lpstr>
      <vt:lpstr>The Group Project with version control</vt:lpstr>
      <vt:lpstr>The Group Project</vt:lpstr>
      <vt:lpstr>Quick Activity!</vt:lpstr>
      <vt:lpstr>So… What’s this GitHub?</vt:lpstr>
      <vt:lpstr>Pushing and Pulling to GitHub</vt:lpstr>
      <vt:lpstr>Get Started with Git</vt:lpstr>
      <vt:lpstr>Instructor Git Demo!</vt:lpstr>
      <vt:lpstr>Basic Git Commands</vt:lpstr>
      <vt:lpstr>Basic Git Commands</vt:lpstr>
      <vt:lpstr>&gt; YOUR TURN!</vt:lpstr>
      <vt:lpstr>Still a Bit Lost? Never Worry!</vt:lpstr>
      <vt:lpstr>If You’re Still Lost… Here’s a (Free) Course</vt:lpstr>
      <vt:lpstr>HTML Round 2</vt:lpstr>
      <vt:lpstr>HTML Syntax (Basic)</vt:lpstr>
      <vt:lpstr>HTML Syntax (with Attribute)</vt:lpstr>
      <vt:lpstr>Tricky Tags (Self-Closing)</vt:lpstr>
      <vt:lpstr>Important Common Tags</vt:lpstr>
      <vt:lpstr>Less Common Tags</vt:lpstr>
      <vt:lpstr>HTML for Forms</vt:lpstr>
      <vt:lpstr>HTML for Forms</vt:lpstr>
      <vt:lpstr>On Ugly HTML</vt:lpstr>
      <vt:lpstr>&gt; YOUR TURN!</vt:lpstr>
      <vt:lpstr>&gt; YOUR TURN!</vt:lpstr>
      <vt:lpstr>CSS Stylin’</vt:lpstr>
      <vt:lpstr>HTML / CSS Definitions (*yawn* unimportant)</vt:lpstr>
      <vt:lpstr>HTML / CSS Analogy</vt:lpstr>
      <vt:lpstr>Basic HTML Page</vt:lpstr>
      <vt:lpstr>Basic HTML Page - Result</vt:lpstr>
      <vt:lpstr>Basic HTML Page - Result</vt:lpstr>
      <vt:lpstr>Enter CSS</vt:lpstr>
      <vt:lpstr>Enter CSS - Result</vt:lpstr>
      <vt:lpstr>CSS Syntax</vt:lpstr>
      <vt:lpstr>CSS Example</vt:lpstr>
      <vt:lpstr>Key CSS Attributes</vt:lpstr>
      <vt:lpstr>Powerful Duo</vt:lpstr>
      <vt:lpstr>INSTRUCTOR DEMO</vt:lpstr>
      <vt:lpstr>&gt; YOUR TURN!</vt:lpstr>
      <vt:lpstr>&gt; YOUR TURN!</vt:lpstr>
      <vt:lpstr>Video Walkthrough!!</vt:lpstr>
      <vt:lpstr>Still a Bit Confused?</vt:lpstr>
      <vt:lpstr>If you didn’t get it before, do you now?</vt:lpstr>
      <vt:lpstr>Recap +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Bruce Van Horn</cp:lastModifiedBy>
  <cp:revision>1449</cp:revision>
  <cp:lastPrinted>2016-01-30T16:23:56Z</cp:lastPrinted>
  <dcterms:created xsi:type="dcterms:W3CDTF">2015-01-20T17:19:00Z</dcterms:created>
  <dcterms:modified xsi:type="dcterms:W3CDTF">2017-07-20T20:46:29Z</dcterms:modified>
</cp:coreProperties>
</file>